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33"/>
  </p:notesMasterIdLst>
  <p:sldIdLst>
    <p:sldId id="274" r:id="rId2"/>
    <p:sldId id="257" r:id="rId3"/>
    <p:sldId id="262" r:id="rId4"/>
    <p:sldId id="277" r:id="rId5"/>
    <p:sldId id="272" r:id="rId6"/>
    <p:sldId id="260" r:id="rId7"/>
    <p:sldId id="278" r:id="rId8"/>
    <p:sldId id="261" r:id="rId9"/>
    <p:sldId id="279" r:id="rId10"/>
    <p:sldId id="263" r:id="rId11"/>
    <p:sldId id="280" r:id="rId12"/>
    <p:sldId id="264" r:id="rId13"/>
    <p:sldId id="265" r:id="rId14"/>
    <p:sldId id="266" r:id="rId15"/>
    <p:sldId id="267" r:id="rId16"/>
    <p:sldId id="268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5" r:id="rId28"/>
    <p:sldId id="294" r:id="rId29"/>
    <p:sldId id="293" r:id="rId30"/>
    <p:sldId id="292" r:id="rId31"/>
    <p:sldId id="29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Опрос муниципальных служащих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5276060050412341E-2"/>
          <c:y val="0.1719832620223769"/>
          <c:w val="0.92323847432638395"/>
          <c:h val="0.635831834287916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Антикоррупционные мероприятия</c:v>
                </c:pt>
                <c:pt idx="1">
                  <c:v>Причины коррупции</c:v>
                </c:pt>
                <c:pt idx="2">
                  <c:v>Ответственность</c:v>
                </c:pt>
                <c:pt idx="3">
                  <c:v>Факты склонения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72</c:v>
                </c:pt>
                <c:pt idx="2">
                  <c:v>50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Антикоррупционные мероприятия</c:v>
                </c:pt>
                <c:pt idx="1">
                  <c:v>Причины коррупции</c:v>
                </c:pt>
                <c:pt idx="2">
                  <c:v>Ответственность</c:v>
                </c:pt>
                <c:pt idx="3">
                  <c:v>Факты склонения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</c:v>
                </c:pt>
                <c:pt idx="1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Антикоррупционные мероприятия</c:v>
                </c:pt>
                <c:pt idx="1">
                  <c:v>Причины коррупции</c:v>
                </c:pt>
                <c:pt idx="2">
                  <c:v>Ответственность</c:v>
                </c:pt>
                <c:pt idx="3">
                  <c:v>Факты склонения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Антикоррупционные мероприятия</c:v>
                </c:pt>
                <c:pt idx="1">
                  <c:v>Причины коррупции</c:v>
                </c:pt>
                <c:pt idx="2">
                  <c:v>Ответственность</c:v>
                </c:pt>
                <c:pt idx="3">
                  <c:v>Факты склонения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1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790144"/>
        <c:axId val="26791936"/>
      </c:barChart>
      <c:catAx>
        <c:axId val="2679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791936"/>
        <c:crosses val="autoZero"/>
        <c:auto val="1"/>
        <c:lblAlgn val="ctr"/>
        <c:lblOffset val="100"/>
        <c:noMultiLvlLbl val="0"/>
      </c:catAx>
      <c:valAx>
        <c:axId val="26791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790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193563100532154"/>
          <c:y val="0.93457730464936517"/>
          <c:w val="0.31612873798935692"/>
          <c:h val="6.54226953506348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Насколько распространены взятки, подношения в органах Администрации района и сельских поселениях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Затрудняюсь ответить</c:v>
                </c:pt>
                <c:pt idx="1">
                  <c:v>Практически отсутсвуют</c:v>
                </c:pt>
                <c:pt idx="2">
                  <c:v>Весьма распространены</c:v>
                </c:pt>
                <c:pt idx="3">
                  <c:v>Бывает, но не часто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136</c:v>
                </c:pt>
                <c:pt idx="1">
                  <c:v>67</c:v>
                </c:pt>
                <c:pt idx="2">
                  <c:v>31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216512"/>
        <c:axId val="27226496"/>
      </c:barChart>
      <c:catAx>
        <c:axId val="27216512"/>
        <c:scaling>
          <c:orientation val="minMax"/>
        </c:scaling>
        <c:delete val="0"/>
        <c:axPos val="b"/>
        <c:majorTickMark val="out"/>
        <c:minorTickMark val="none"/>
        <c:tickLblPos val="nextTo"/>
        <c:crossAx val="27226496"/>
        <c:crosses val="autoZero"/>
        <c:auto val="1"/>
        <c:lblAlgn val="ctr"/>
        <c:lblOffset val="100"/>
        <c:noMultiLvlLbl val="0"/>
      </c:catAx>
      <c:valAx>
        <c:axId val="2722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216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Приходилось давать взятку работникам органов Администрации района и сельских поселений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Затрудняюсь ответить</c:v>
                </c:pt>
                <c:pt idx="2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235</c:v>
                </c:pt>
                <c:pt idx="1">
                  <c:v>9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22272"/>
        <c:axId val="73623808"/>
      </c:barChart>
      <c:catAx>
        <c:axId val="73622272"/>
        <c:scaling>
          <c:orientation val="minMax"/>
        </c:scaling>
        <c:delete val="0"/>
        <c:axPos val="b"/>
        <c:majorTickMark val="out"/>
        <c:minorTickMark val="none"/>
        <c:tickLblPos val="nextTo"/>
        <c:crossAx val="73623808"/>
        <c:crosses val="autoZero"/>
        <c:auto val="1"/>
        <c:lblAlgn val="ctr"/>
        <c:lblOffset val="100"/>
        <c:noMultiLvlLbl val="0"/>
      </c:catAx>
      <c:valAx>
        <c:axId val="73623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622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 кого ложится ответственность в случае дачи-получения взятки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Взяткодатель и взяткополучатель</c:v>
                </c:pt>
                <c:pt idx="1">
                  <c:v>Взяткополучатель</c:v>
                </c:pt>
                <c:pt idx="2">
                  <c:v>Затрудняюсь ответить</c:v>
                </c:pt>
                <c:pt idx="3">
                  <c:v>Взяткодатель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132</c:v>
                </c:pt>
                <c:pt idx="1">
                  <c:v>64</c:v>
                </c:pt>
                <c:pt idx="2">
                  <c:v>37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44672"/>
        <c:axId val="73654656"/>
      </c:barChart>
      <c:catAx>
        <c:axId val="73644672"/>
        <c:scaling>
          <c:orientation val="minMax"/>
        </c:scaling>
        <c:delete val="0"/>
        <c:axPos val="b"/>
        <c:majorTickMark val="out"/>
        <c:minorTickMark val="none"/>
        <c:tickLblPos val="nextTo"/>
        <c:crossAx val="73654656"/>
        <c:crosses val="autoZero"/>
        <c:auto val="1"/>
        <c:lblAlgn val="ctr"/>
        <c:lblOffset val="100"/>
        <c:noMultiLvlLbl val="0"/>
      </c:catAx>
      <c:valAx>
        <c:axId val="73654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644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Попадали ли Вы в коррупционную ситуацию в течении года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231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367680"/>
        <c:axId val="67369216"/>
      </c:barChart>
      <c:catAx>
        <c:axId val="67367680"/>
        <c:scaling>
          <c:orientation val="minMax"/>
        </c:scaling>
        <c:delete val="0"/>
        <c:axPos val="b"/>
        <c:majorTickMark val="out"/>
        <c:minorTickMark val="none"/>
        <c:tickLblPos val="nextTo"/>
        <c:crossAx val="67369216"/>
        <c:crosses val="autoZero"/>
        <c:auto val="1"/>
        <c:lblAlgn val="ctr"/>
        <c:lblOffset val="100"/>
        <c:noMultiLvlLbl val="0"/>
      </c:catAx>
      <c:valAx>
        <c:axId val="6736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367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Готовы ли Вы принимать участие в антикоррупционных мероприятиях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Нет</c:v>
                </c:pt>
                <c:pt idx="1">
                  <c:v>Да, в рамках повышения правовой грамотности</c:v>
                </c:pt>
                <c:pt idx="2">
                  <c:v>Да, в рамках сообщения в СМИ</c:v>
                </c:pt>
                <c:pt idx="3">
                  <c:v>Да, в рамках сообщения в органы</c:v>
                </c:pt>
                <c:pt idx="4">
                  <c:v>Уже принимаю участие в этих мероприятиях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105</c:v>
                </c:pt>
                <c:pt idx="1">
                  <c:v>73</c:v>
                </c:pt>
                <c:pt idx="2">
                  <c:v>29</c:v>
                </c:pt>
                <c:pt idx="3">
                  <c:v>23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85632"/>
        <c:axId val="73699712"/>
      </c:barChart>
      <c:catAx>
        <c:axId val="73685632"/>
        <c:scaling>
          <c:orientation val="minMax"/>
        </c:scaling>
        <c:delete val="0"/>
        <c:axPos val="b"/>
        <c:majorTickMark val="out"/>
        <c:minorTickMark val="none"/>
        <c:tickLblPos val="nextTo"/>
        <c:crossAx val="73699712"/>
        <c:crosses val="autoZero"/>
        <c:auto val="1"/>
        <c:lblAlgn val="ctr"/>
        <c:lblOffset val="100"/>
        <c:noMultiLvlLbl val="0"/>
      </c:catAx>
      <c:valAx>
        <c:axId val="73699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685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По какой причине не готовы принимать участие в антикоррупционных мероприятиях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Считаю, что результатов не будет</c:v>
                </c:pt>
                <c:pt idx="1">
                  <c:v>Работа в данном направлении уже ведется</c:v>
                </c:pt>
                <c:pt idx="2">
                  <c:v>Это слишком рискованно для меня</c:v>
                </c:pt>
                <c:pt idx="3">
                  <c:v>Затрудняюсь ответить</c:v>
                </c:pt>
                <c:pt idx="4">
                  <c:v>Не считаю это необходимым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42</c:v>
                </c:pt>
                <c:pt idx="1">
                  <c:v>36</c:v>
                </c:pt>
                <c:pt idx="2">
                  <c:v>21</c:v>
                </c:pt>
                <c:pt idx="3">
                  <c:v>26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584832"/>
        <c:axId val="74586368"/>
      </c:barChart>
      <c:catAx>
        <c:axId val="74584832"/>
        <c:scaling>
          <c:orientation val="minMax"/>
        </c:scaling>
        <c:delete val="0"/>
        <c:axPos val="b"/>
        <c:majorTickMark val="out"/>
        <c:minorTickMark val="none"/>
        <c:tickLblPos val="nextTo"/>
        <c:crossAx val="74586368"/>
        <c:crosses val="autoZero"/>
        <c:auto val="1"/>
        <c:lblAlgn val="ctr"/>
        <c:lblOffset val="100"/>
        <c:noMultiLvlLbl val="0"/>
      </c:catAx>
      <c:valAx>
        <c:axId val="74586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584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Половой состав опрашиваемых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мужчин</c:v>
                </c:pt>
                <c:pt idx="1">
                  <c:v>женщин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</c:v>
                </c:pt>
                <c:pt idx="1">
                  <c:v>174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341760"/>
        <c:axId val="29430144"/>
      </c:barChart>
      <c:catAx>
        <c:axId val="30341760"/>
        <c:scaling>
          <c:orientation val="minMax"/>
        </c:scaling>
        <c:delete val="0"/>
        <c:axPos val="b"/>
        <c:majorTickMark val="out"/>
        <c:minorTickMark val="none"/>
        <c:tickLblPos val="nextTo"/>
        <c:crossAx val="29430144"/>
        <c:crosses val="autoZero"/>
        <c:auto val="1"/>
        <c:lblAlgn val="ctr"/>
        <c:lblOffset val="100"/>
        <c:noMultiLvlLbl val="0"/>
      </c:catAx>
      <c:valAx>
        <c:axId val="2943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341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Возраст опрашиваемых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18-29 лет</c:v>
                </c:pt>
                <c:pt idx="1">
                  <c:v>30-49</c:v>
                </c:pt>
                <c:pt idx="2">
                  <c:v>50-59</c:v>
                </c:pt>
                <c:pt idx="3">
                  <c:v>60 и старше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109</c:v>
                </c:pt>
                <c:pt idx="2">
                  <c:v>86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557248"/>
        <c:axId val="65558784"/>
      </c:barChart>
      <c:catAx>
        <c:axId val="65557248"/>
        <c:scaling>
          <c:orientation val="minMax"/>
        </c:scaling>
        <c:delete val="0"/>
        <c:axPos val="b"/>
        <c:majorTickMark val="out"/>
        <c:minorTickMark val="none"/>
        <c:tickLblPos val="nextTo"/>
        <c:crossAx val="65558784"/>
        <c:crosses val="autoZero"/>
        <c:auto val="1"/>
        <c:lblAlgn val="ctr"/>
        <c:lblOffset val="100"/>
        <c:noMultiLvlLbl val="0"/>
      </c:catAx>
      <c:valAx>
        <c:axId val="65558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557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Что понимают под коррупцией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9"/>
                <c:pt idx="0">
                  <c:v>Взяточничество</c:v>
                </c:pt>
                <c:pt idx="1">
                  <c:v>Злоупотребление властью</c:v>
                </c:pt>
                <c:pt idx="2">
                  <c:v>Вымогательство</c:v>
                </c:pt>
                <c:pt idx="3">
                  <c:v>Использование должностного положения</c:v>
                </c:pt>
                <c:pt idx="4">
                  <c:v>Использование государственных средств</c:v>
                </c:pt>
                <c:pt idx="5">
                  <c:v>Подношение подарков</c:v>
                </c:pt>
                <c:pt idx="6">
                  <c:v>Воровство</c:v>
                </c:pt>
                <c:pt idx="7">
                  <c:v>Блат</c:v>
                </c:pt>
                <c:pt idx="8">
                  <c:v>Использование родственных связей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171</c:v>
                </c:pt>
                <c:pt idx="1">
                  <c:v>112</c:v>
                </c:pt>
                <c:pt idx="2">
                  <c:v>85</c:v>
                </c:pt>
                <c:pt idx="3">
                  <c:v>70</c:v>
                </c:pt>
                <c:pt idx="4">
                  <c:v>66</c:v>
                </c:pt>
                <c:pt idx="5">
                  <c:v>48</c:v>
                </c:pt>
                <c:pt idx="6">
                  <c:v>48</c:v>
                </c:pt>
                <c:pt idx="7">
                  <c:v>27</c:v>
                </c:pt>
                <c:pt idx="8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502080"/>
        <c:axId val="29503872"/>
      </c:barChart>
      <c:catAx>
        <c:axId val="29502080"/>
        <c:scaling>
          <c:orientation val="minMax"/>
        </c:scaling>
        <c:delete val="0"/>
        <c:axPos val="b"/>
        <c:majorTickMark val="out"/>
        <c:minorTickMark val="none"/>
        <c:tickLblPos val="nextTo"/>
        <c:crossAx val="29503872"/>
        <c:crosses val="autoZero"/>
        <c:auto val="1"/>
        <c:lblAlgn val="ctr"/>
        <c:lblOffset val="100"/>
        <c:noMultiLvlLbl val="0"/>
      </c:catAx>
      <c:valAx>
        <c:axId val="29503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502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Основные причины возникновения коррупции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Несовершенство законодательной базы по борьбе с коррупцией</c:v>
                </c:pt>
                <c:pt idx="1">
                  <c:v>Низкая эффективность правоохранительной системы</c:v>
                </c:pt>
                <c:pt idx="2">
                  <c:v>Низкая заработная плата муниципальных служащих</c:v>
                </c:pt>
                <c:pt idx="3">
                  <c:v>Состояние общественной морали</c:v>
                </c:pt>
                <c:pt idx="4">
                  <c:v>Кризисная ситуация в экономике</c:v>
                </c:pt>
                <c:pt idx="5">
                  <c:v>Особенности национального менталитета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126</c:v>
                </c:pt>
                <c:pt idx="1">
                  <c:v>75</c:v>
                </c:pt>
                <c:pt idx="2">
                  <c:v>66</c:v>
                </c:pt>
                <c:pt idx="3">
                  <c:v>66</c:v>
                </c:pt>
                <c:pt idx="4">
                  <c:v>53</c:v>
                </c:pt>
                <c:pt idx="5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549312"/>
        <c:axId val="29550848"/>
      </c:barChart>
      <c:catAx>
        <c:axId val="29549312"/>
        <c:scaling>
          <c:orientation val="minMax"/>
        </c:scaling>
        <c:delete val="0"/>
        <c:axPos val="b"/>
        <c:majorTickMark val="out"/>
        <c:minorTickMark val="none"/>
        <c:tickLblPos val="nextTo"/>
        <c:crossAx val="29550848"/>
        <c:crosses val="autoZero"/>
        <c:auto val="1"/>
        <c:lblAlgn val="ctr"/>
        <c:lblOffset val="100"/>
        <c:noMultiLvlLbl val="0"/>
      </c:catAx>
      <c:valAx>
        <c:axId val="29550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549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Какие подарки можно считать взяткой 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Деньги</c:v>
                </c:pt>
                <c:pt idx="1">
                  <c:v>Бытовые приборы</c:v>
                </c:pt>
                <c:pt idx="2">
                  <c:v>Услуга</c:v>
                </c:pt>
                <c:pt idx="3">
                  <c:v>Алкогольные напитки</c:v>
                </c:pt>
                <c:pt idx="4">
                  <c:v>Коробка конфет</c:v>
                </c:pt>
                <c:pt idx="5">
                  <c:v>Букет цветов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222</c:v>
                </c:pt>
                <c:pt idx="1">
                  <c:v>69</c:v>
                </c:pt>
                <c:pt idx="2">
                  <c:v>54</c:v>
                </c:pt>
                <c:pt idx="3">
                  <c:v>29</c:v>
                </c:pt>
                <c:pt idx="4">
                  <c:v>24</c:v>
                </c:pt>
                <c:pt idx="5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600384"/>
        <c:axId val="29606272"/>
      </c:barChart>
      <c:catAx>
        <c:axId val="29600384"/>
        <c:scaling>
          <c:orientation val="minMax"/>
        </c:scaling>
        <c:delete val="0"/>
        <c:axPos val="b"/>
        <c:majorTickMark val="out"/>
        <c:minorTickMark val="none"/>
        <c:tickLblPos val="nextTo"/>
        <c:crossAx val="29606272"/>
        <c:crosses val="autoZero"/>
        <c:auto val="1"/>
        <c:lblAlgn val="ctr"/>
        <c:lblOffset val="100"/>
        <c:noMultiLvlLbl val="0"/>
      </c:catAx>
      <c:valAx>
        <c:axId val="29606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600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 проводимой работе органами местного самоуправления по противодействию коррупции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144</c:v>
                </c:pt>
                <c:pt idx="1">
                  <c:v>51</c:v>
                </c:pt>
                <c:pt idx="2">
                  <c:v>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144960"/>
        <c:axId val="27146496"/>
      </c:barChart>
      <c:catAx>
        <c:axId val="27144960"/>
        <c:scaling>
          <c:orientation val="minMax"/>
        </c:scaling>
        <c:delete val="0"/>
        <c:axPos val="b"/>
        <c:majorTickMark val="out"/>
        <c:minorTickMark val="none"/>
        <c:tickLblPos val="nextTo"/>
        <c:crossAx val="27146496"/>
        <c:crosses val="autoZero"/>
        <c:auto val="1"/>
        <c:lblAlgn val="ctr"/>
        <c:lblOffset val="100"/>
        <c:noMultiLvlLbl val="0"/>
      </c:catAx>
      <c:valAx>
        <c:axId val="2714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144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Известно ли о фактах коррупции в органах Администрации района и сельских поселениях района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Затрудняюсь ответить</c:v>
                </c:pt>
                <c:pt idx="2">
                  <c:v>Известно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160</c:v>
                </c:pt>
                <c:pt idx="1">
                  <c:v>52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423680"/>
        <c:axId val="30433664"/>
      </c:barChart>
      <c:catAx>
        <c:axId val="30423680"/>
        <c:scaling>
          <c:orientation val="minMax"/>
        </c:scaling>
        <c:delete val="0"/>
        <c:axPos val="b"/>
        <c:majorTickMark val="out"/>
        <c:minorTickMark val="none"/>
        <c:tickLblPos val="nextTo"/>
        <c:crossAx val="30433664"/>
        <c:crosses val="autoZero"/>
        <c:auto val="1"/>
        <c:lblAlgn val="ctr"/>
        <c:lblOffset val="100"/>
        <c:noMultiLvlLbl val="0"/>
      </c:catAx>
      <c:valAx>
        <c:axId val="30433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42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Из каких источников об этом стало известно</a:t>
            </a:r>
            <a:endParaRPr lang="ru-RU" dirty="0"/>
          </a:p>
        </c:rich>
      </c:tx>
      <c:layout>
        <c:manualLayout>
          <c:xMode val="edge"/>
          <c:yMode val="edge"/>
          <c:x val="0.11004691601049869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СМИ</c:v>
                </c:pt>
                <c:pt idx="1">
                  <c:v>Знакомые, друзья</c:v>
                </c:pt>
                <c:pt idx="2">
                  <c:v>Личный опыт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202</c:v>
                </c:pt>
                <c:pt idx="1">
                  <c:v>52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470912"/>
        <c:axId val="30472448"/>
      </c:barChart>
      <c:catAx>
        <c:axId val="30470912"/>
        <c:scaling>
          <c:orientation val="minMax"/>
        </c:scaling>
        <c:delete val="0"/>
        <c:axPos val="b"/>
        <c:majorTickMark val="out"/>
        <c:minorTickMark val="none"/>
        <c:tickLblPos val="nextTo"/>
        <c:crossAx val="30472448"/>
        <c:crosses val="autoZero"/>
        <c:auto val="1"/>
        <c:lblAlgn val="ctr"/>
        <c:lblOffset val="100"/>
        <c:noMultiLvlLbl val="0"/>
      </c:catAx>
      <c:valAx>
        <c:axId val="3047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470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95715-A5B1-4BAD-A127-28E796016B20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E95B-8A4A-4EC2-838E-C288EF208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6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2E95B-8A4A-4EC2-838E-C288EF2080D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76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96064" cy="15841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проводимых мероприятиях в сфере противодействия коррупции в органах Администрации района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452048" cy="43204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988840"/>
            <a:ext cx="712879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Интенсификация антикоррупционного просвещения, обучения, воспитания и формирования в органах Администрации района негативного отношения к коррупции как явлению и ее проявлениям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обучающих семинара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Подготовлена памятка для муниципальных служащих по ограничениям и запретам на муниципальной службе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по вопросам противодействия коррупции и прохождения муниципальной службы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муниципальных служащих –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Интенсификация антикоррупционного просвещения, обучения, воспитания и формирования в органах Администрации района негативного отношения к коррупции как явлению и ее проявлениям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муниципальных служащих: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опрошенных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98802922"/>
              </p:ext>
            </p:extLst>
          </p:nvPr>
        </p:nvGraphicFramePr>
        <p:xfrm>
          <a:off x="395536" y="2996952"/>
          <a:ext cx="784887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91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96944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прозрачности деятельности органов Администрации района</a:t>
            </a: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Администрации района: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http://pohr.ru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«Противодействие коррупции»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Телефон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«горячей линии»  2-09-89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Ящик для приема обращений               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фактах коррупции</a:t>
            </a:r>
          </a:p>
          <a:p>
            <a:pPr algn="ctr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информации 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коррупционных проявлениях</a:t>
            </a: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Наполнение Интернет-сайта и Антикоррупционного сайта Правительства Самарской области</a:t>
            </a:r>
          </a:p>
          <a:p>
            <a:pPr algn="ctr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2" y="2708921"/>
            <a:ext cx="1934756" cy="1512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212976"/>
            <a:ext cx="1872208" cy="212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9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9"/>
            <a:ext cx="792088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прозрачности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lvl="0" algn="just"/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Ведение реестра муниципального имущества</a:t>
            </a:r>
          </a:p>
          <a:p>
            <a:pPr lvl="0" algn="just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Инвентаризация и постановка на учет бесхозяйных   </a:t>
            </a:r>
          </a:p>
          <a:p>
            <a:pPr lvl="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в 2018 году</a:t>
            </a:r>
          </a:p>
          <a:p>
            <a:pPr lvl="0" algn="just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Плановые и внеплановые проверки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имущества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</a:t>
            </a:r>
          </a:p>
          <a:p>
            <a:pPr marL="137160" indent="0"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 под строительство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 в аренду</a:t>
            </a:r>
          </a:p>
          <a:p>
            <a:pPr marL="137160" indent="0"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 для с/х нужд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 многодетным семьям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земельный контроль</a:t>
            </a:r>
          </a:p>
          <a:p>
            <a:pPr marL="13716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проверок, выявлено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факта нецелевого использования,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правонарушение, наложено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административных наказаний</a:t>
            </a:r>
          </a:p>
          <a:p>
            <a:pPr marL="137160" indent="0">
              <a:buNone/>
            </a:pP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93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064896" cy="1080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прозрачности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по реестру юридических лиц на сайте Генеральной прокуратуры РФ</a:t>
            </a:r>
          </a:p>
          <a:p>
            <a:pPr lvl="0" algn="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планов-закупок</a:t>
            </a:r>
          </a:p>
          <a:p>
            <a:pPr lvl="0"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и планов-графиков</a:t>
            </a: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на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аффилированность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базам ЕГРЮЛ и ЕГРИП</a:t>
            </a:r>
          </a:p>
          <a:p>
            <a:pPr lvl="0" algn="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2018 году – более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закупок на общую сумму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149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 </a:t>
            </a:r>
          </a:p>
          <a:p>
            <a:pPr lvl="0" algn="just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Контроль заместителем Главы района по экономике и финансам, комиссией по противодействию коррупции</a:t>
            </a:r>
          </a:p>
          <a:p>
            <a:pPr lvl="0" algn="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pPr lvl="0"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lvl="0" algn="just"/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288032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механизма кадрового обеспечения органов Администрации района</a:t>
            </a:r>
          </a:p>
          <a:p>
            <a:pPr lvl="0" algn="ctr"/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кадрового резерва: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должностей,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гражданин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муниципальных служащих: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2018 год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служащих Администрации района,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служащих сельских поселений</a:t>
            </a:r>
          </a:p>
          <a:p>
            <a:pPr lvl="0"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по итогам аттестации включены в кадровый резерв</a:t>
            </a: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470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«бытовой коррупции» в сфере деятельности органов Администрации района</a:t>
            </a:r>
          </a:p>
          <a:p>
            <a:pPr lvl="0"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обучающие семинары, распространяются памятки и буклеты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23674"/>
            <a:ext cx="3708412" cy="3186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718" y="2420888"/>
            <a:ext cx="3474640" cy="34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«бытовой коррупции» в сфере деятельности органов Администрации района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комиссии по соблюдению требований к служебному поведению и урегулированию конфликта интересов: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заседаний, рассмотрено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вопросов: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уведомления о выполнении иной оплачиваемой работы от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служащих;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Похвистневской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межрайонной прокуратуры;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о возникновении личной заинтересованности при исполнении должностных обязанностей;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вопросы</a:t>
            </a:r>
          </a:p>
          <a:p>
            <a:pPr marL="342900" indent="-342900"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3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380448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863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5654851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9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8640960" cy="6336704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ahoma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района</a:t>
            </a:r>
            <a:r>
              <a:rPr lang="ru-RU" sz="2400" b="1" dirty="0" smtClean="0">
                <a:latin typeface="Times New Roman"/>
                <a:ea typeface="Times New Roman"/>
                <a:cs typeface="Tahoma"/>
              </a:rPr>
              <a:t>.</a:t>
            </a:r>
            <a:endParaRPr lang="ru-RU" sz="2400" b="1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ahoma"/>
              </a:rPr>
              <a:t>Интенсификация антикоррупционного просвещения, обучения, воспитания и формирование в органах Администрации района негативного отношения к коррупции как явлению и ее проявлениям.</a:t>
            </a:r>
            <a:endParaRPr lang="ru-RU" sz="2400" b="1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ahoma"/>
              </a:rPr>
              <a:t>Обеспечение прозрачности деятельности органов Администрации района.</a:t>
            </a:r>
            <a:endParaRPr lang="ru-RU" sz="2400" b="1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ahoma"/>
              </a:rPr>
              <a:t>Совершенствование механизма кадрового обеспечения органов Администрации района.</a:t>
            </a:r>
            <a:endParaRPr lang="ru-RU" sz="2400" b="1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Times New Roman"/>
                <a:cs typeface="Tahoma"/>
              </a:rPr>
              <a:t>Минимизация «бытовой коррупции» в сфере деятельности органов Администрации района.</a:t>
            </a:r>
            <a:endParaRPr lang="ru-RU" sz="24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34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738029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9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1673403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9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570423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9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12306881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7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666045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7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6835294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6516441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963666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226844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31143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129" y="31757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1"/>
            <a:ext cx="813690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и внесено изменений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НПА в сфере противодействия коррупции </a:t>
            </a:r>
          </a:p>
          <a:p>
            <a:pPr marL="13716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антикоррупционную экспертизу в органы прокуратуры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НПА</a:t>
            </a:r>
          </a:p>
          <a:p>
            <a:pPr marL="13716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Юридическим отделом проведена антикоррупционная экспертиза в отношении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891 НПА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  <a:p>
            <a:pPr marL="13716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Вынесено прокуратурой:</a:t>
            </a:r>
          </a:p>
          <a:p>
            <a:pPr marL="13716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представлений, 8 протестов, 1 требование, 1 отрицательное заключение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4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715297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 по вопросам противодействия коррупции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1567655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49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129" y="31757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регулирующего воздействия:</a:t>
            </a:r>
          </a:p>
          <a:p>
            <a:pPr marL="13716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МПА</a:t>
            </a:r>
          </a:p>
          <a:p>
            <a:pPr marL="13716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комиссии по противодействию коррупции:</a:t>
            </a:r>
          </a:p>
          <a:p>
            <a:pPr marL="13716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заседания, рассмотрено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  </a:t>
            </a:r>
          </a:p>
          <a:p>
            <a:pPr marL="13716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10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план мероприятий по противодействию коррупции, он включает 33 мероприятия</a:t>
            </a:r>
          </a:p>
          <a:p>
            <a:pPr lvl="0" algn="just"/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212976"/>
            <a:ext cx="36724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2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2008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2018 году обращений граждан с выявленными коррупционными рисками не зафиксировано, жалоб физических, юридических лиц и индивидуальных предпринимателей, содержащих сведения о нарушениях их прав и законных интересов, а также о фактах коррупции, превышении должностных полномочий, нарушения ограничений и запретов, налагаемых на муниципальных служащих не поступало.</a:t>
            </a:r>
          </a:p>
          <a:p>
            <a:pPr lvl="0"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44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Сведения о доходах, расходах, об обязательствах имущественного характера:</a:t>
            </a:r>
          </a:p>
          <a:p>
            <a:pPr algn="ctr"/>
            <a:endParaRPr lang="ru-RU" sz="2400" b="1" dirty="0" smtClean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</a:t>
            </a:r>
            <a:r>
              <a:rPr lang="ru-RU" sz="2400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</a:t>
            </a:r>
            <a:r>
              <a:rPr lang="ru-RU" sz="240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служащих ОМСУ, </a:t>
            </a:r>
            <a:r>
              <a:rPr lang="ru-RU" sz="2400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района,                             </a:t>
            </a:r>
            <a:r>
              <a:rPr lang="ru-RU" sz="2400" b="1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400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Глав сельских поселений, </a:t>
            </a:r>
            <a:r>
              <a:rPr lang="ru-RU" sz="2400" b="1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r>
              <a:rPr lang="ru-RU" sz="2400" dirty="0" smtClean="0">
                <a:solidFill>
                  <a:srgbClr val="4E3B3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депутатов</a:t>
            </a: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4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5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3168352" cy="38164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320" y="2060848"/>
            <a:ext cx="487265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5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мер, направленных на предупреждение и пресечение коррупции и ее проявлений в сфере деятельности органов Администрации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E3B30">
                  <a:lumMod val="60000"/>
                  <a:lumOff val="4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57" y="1916832"/>
            <a:ext cx="792088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7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1080</TotalTime>
  <Words>964</Words>
  <Application>Microsoft Office PowerPoint</Application>
  <PresentationFormat>Экран (4:3)</PresentationFormat>
  <Paragraphs>187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Главная</vt:lpstr>
      <vt:lpstr>О проводимых мероприятиях в сфере противодействия коррупции в органах Администрации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МУНИЦИПАЛЬНОЙ ПРОГРАММЫ                               «ПРОТИВОДЕЙСТВИЕ КОРРУПЦИИ В МУНИЦИПАЛЬНОМ РАЙОНЕ ПОХВИСТНЕВСКИЙ                               САМАРСКОЙ ОБЛАСТИ»                                       НА 2015-2019 ГОДЫ»</dc:title>
  <dc:creator>Дудилякова О А</dc:creator>
  <cp:lastModifiedBy>Дуделякова О А</cp:lastModifiedBy>
  <cp:revision>103</cp:revision>
  <dcterms:created xsi:type="dcterms:W3CDTF">2016-12-02T12:16:34Z</dcterms:created>
  <dcterms:modified xsi:type="dcterms:W3CDTF">2019-01-30T08:38:32Z</dcterms:modified>
</cp:coreProperties>
</file>