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notesMasterIdLst>
    <p:notesMasterId r:id="rId18"/>
  </p:notesMasterIdLst>
  <p:sldIdLst>
    <p:sldId id="273" r:id="rId2"/>
    <p:sldId id="256" r:id="rId3"/>
    <p:sldId id="259" r:id="rId4"/>
    <p:sldId id="257" r:id="rId5"/>
    <p:sldId id="260" r:id="rId6"/>
    <p:sldId id="271" r:id="rId7"/>
    <p:sldId id="263" r:id="rId8"/>
    <p:sldId id="266" r:id="rId9"/>
    <p:sldId id="264" r:id="rId10"/>
    <p:sldId id="265" r:id="rId11"/>
    <p:sldId id="270" r:id="rId12"/>
    <p:sldId id="269" r:id="rId13"/>
    <p:sldId id="268" r:id="rId14"/>
    <p:sldId id="267" r:id="rId15"/>
    <p:sldId id="272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1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4;&#1091;&#1076;&#1077;&#1083;&#1103;&#1082;&#1086;&#1074;&#1072;%20&#1054;%20&#1040;\Documents\&#1040;&#1053;&#1050;&#1045;&#1058;&#1048;&#1056;&#1054;&#1042;&#1040;&#1053;&#1048;&#1045;\&#1040;&#1085;&#1082;&#1077;&#1090;&#1072;%202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80;&#1082;&#1086;&#1083;&#1072;&#1081;\Desktop\&#1051;&#1080;&#1089;&#1090;%20Microsoft%20Office%20Excel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80;&#1082;&#1086;&#1083;&#1072;&#1081;\Desktop\&#1051;&#1080;&#1089;&#1090;%20Microsoft%20Office%20Excel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80;&#1082;&#1086;&#1083;&#1072;&#1081;\Desktop\&#1051;&#1080;&#1089;&#1090;%20Microsoft%20Office%20Excel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80;&#1082;&#1086;&#1083;&#1072;&#1081;\Desktop\&#1051;&#1080;&#1089;&#1090;%20Microsoft%20Office%20Excel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80;&#1082;&#1086;&#1083;&#1072;&#1081;\Desktop\&#1051;&#1080;&#1089;&#1090;%20Microsoft%20Office%20Exc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80;&#1082;&#1086;&#1083;&#1072;&#1081;\Desktop\&#1040;&#1053;&#1050;&#1045;&#1058;&#1048;&#1056;&#1054;&#1042;&#1040;&#1053;&#1048;&#1045;\&#1040;&#1085;&#1082;&#1077;&#1090;&#1072;%20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80;&#1082;&#1086;&#1083;&#1072;&#1081;\Desktop\&#1051;&#1080;&#1089;&#1090;%20Microsoft%20Office%20Excel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J:\&#1040;&#1053;&#1050;&#1045;&#1058;&#1048;&#1056;&#1054;&#1042;&#1040;&#1053;&#1048;&#1045;\&#1040;&#1085;&#1082;&#1077;&#1090;&#1072;%203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80;&#1082;&#1086;&#1083;&#1072;&#1081;\Desktop\&#1051;&#1080;&#1089;&#1090;%20Microsoft%20Office%20Exce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80;&#1082;&#1086;&#1083;&#1072;&#1081;\Desktop\&#1051;&#1080;&#1089;&#1090;%20Microsoft%20Office%20Excel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80;&#1082;&#1086;&#1083;&#1072;&#1081;\Desktop\&#1051;&#1080;&#1089;&#1090;%20Microsoft%20Office%20Excel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80;&#1082;&#1086;&#1083;&#1072;&#1081;\Desktop\&#1051;&#1080;&#1089;&#1090;%20Microsoft%20Office%20Excel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80;&#1082;&#1086;&#1083;&#1072;&#1081;\Desktop\&#1051;&#1080;&#1089;&#1090;%20Microsoft%20Office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3600"/>
            </a:pPr>
            <a:r>
              <a:rPr lang="ru-RU" sz="3600" dirty="0" smtClean="0"/>
              <a:t>Половозрастной состав                  участников опроса</a:t>
            </a:r>
            <a:endParaRPr lang="ru-RU" sz="3600" dirty="0"/>
          </a:p>
        </c:rich>
      </c:tx>
      <c:layout>
        <c:manualLayout>
          <c:xMode val="edge"/>
          <c:yMode val="edge"/>
          <c:x val="0.21855818677485336"/>
          <c:y val="9.7910603147818246E-3"/>
        </c:manualLayout>
      </c:layout>
    </c:title>
    <c:plotArea>
      <c:layout/>
      <c:pieChart>
        <c:varyColors val="1"/>
        <c:ser>
          <c:idx val="0"/>
          <c:order val="0"/>
          <c:explosion val="1"/>
          <c:dLbls>
            <c:dLbl>
              <c:idx val="0"/>
              <c:delete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b="1" i="0" baseline="0"/>
                      <a:t>30,5</a:t>
                    </a:r>
                    <a:r>
                      <a:rPr lang="ru-RU" sz="1400" b="1" i="0" baseline="0"/>
                      <a:t>%</a:t>
                    </a:r>
                    <a:endParaRPr lang="en-US" sz="1400" b="1" i="0" baseline="0"/>
                  </a:p>
                </c:rich>
              </c:tx>
              <c:dLblPos val="ctr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400" b="1" i="0" baseline="0"/>
                      <a:t>6</a:t>
                    </a:r>
                    <a:r>
                      <a:rPr lang="ru-RU" sz="1400" b="1" i="0" baseline="0"/>
                      <a:t>0</a:t>
                    </a:r>
                    <a:r>
                      <a:rPr lang="en-US" sz="1400" b="1" i="0" baseline="0"/>
                      <a:t>%</a:t>
                    </a:r>
                  </a:p>
                </c:rich>
              </c:tx>
              <c:dLblPos val="ctr"/>
              <c:showPercent val="1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dLblPos val="ctr"/>
            <c:showPercent val="1"/>
            <c:showLeaderLines val="1"/>
          </c:dLbls>
          <c:cat>
            <c:strRef>
              <c:f>Лист1!$C$3:$C$5</c:f>
              <c:strCache>
                <c:ptCount val="3"/>
                <c:pt idx="1">
                  <c:v>мужчины</c:v>
                </c:pt>
                <c:pt idx="2">
                  <c:v>женщины</c:v>
                </c:pt>
              </c:strCache>
            </c:strRef>
          </c:cat>
          <c:val>
            <c:numRef>
              <c:f>Лист1!$D$3:$D$5</c:f>
              <c:numCache>
                <c:formatCode>General</c:formatCode>
                <c:ptCount val="3"/>
                <c:pt idx="1">
                  <c:v>30.5</c:v>
                </c:pt>
                <c:pt idx="2">
                  <c:v>60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egendEntry>
        <c:idx val="0"/>
        <c:delete val="1"/>
      </c:legendEntry>
      <c:layout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zero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0"/>
  <c:chart>
    <c:plotArea>
      <c:layout/>
      <c:barChart>
        <c:barDir val="col"/>
        <c:grouping val="stacked"/>
        <c:ser>
          <c:idx val="0"/>
          <c:order val="0"/>
          <c:tx>
            <c:strRef>
              <c:f>Лист6!$C$2</c:f>
              <c:strCache>
                <c:ptCount val="1"/>
                <c:pt idx="0">
                  <c:v>хорошо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 b="1" i="0" baseline="0"/>
                      <a:t>54</a:t>
                    </a:r>
                    <a:r>
                      <a:rPr lang="ru-RU" sz="1200" b="1" i="0" baseline="0"/>
                      <a:t>%</a:t>
                    </a:r>
                    <a:endParaRPr lang="en-US" sz="1200" b="1" i="0" baseline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200" b="1" i="0" baseline="0"/>
                </a:pPr>
                <a:endParaRPr lang="ru-RU"/>
              </a:p>
            </c:txPr>
            <c:showVal val="1"/>
          </c:dLbls>
          <c:cat>
            <c:strRef>
              <c:f>Лист6!$B$3:$B$8</c:f>
              <c:strCache>
                <c:ptCount val="5"/>
                <c:pt idx="0">
                  <c:v>Спорт и молодежная политика</c:v>
                </c:pt>
                <c:pt idx="1">
                  <c:v>Кротково</c:v>
                </c:pt>
                <c:pt idx="2">
                  <c:v>Малый Толкай</c:v>
                </c:pt>
                <c:pt idx="3">
                  <c:v>Красные Ключи</c:v>
                </c:pt>
                <c:pt idx="4">
                  <c:v>Старый Аманак</c:v>
                </c:pt>
              </c:strCache>
            </c:strRef>
          </c:cat>
          <c:val>
            <c:numRef>
              <c:f>Лист6!$C$3:$C$8</c:f>
              <c:numCache>
                <c:formatCode>General</c:formatCode>
                <c:ptCount val="6"/>
                <c:pt idx="0">
                  <c:v>54</c:v>
                </c:pt>
              </c:numCache>
            </c:numRef>
          </c:val>
        </c:ser>
        <c:ser>
          <c:idx val="1"/>
          <c:order val="1"/>
          <c:tx>
            <c:strRef>
              <c:f>Лист6!$D$2</c:f>
              <c:strCache>
                <c:ptCount val="1"/>
                <c:pt idx="0">
                  <c:v>плохо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 b="1" i="0" baseline="0"/>
                      <a:t>17</a:t>
                    </a:r>
                    <a:r>
                      <a:rPr lang="ru-RU" sz="1200" b="1" i="0" baseline="0"/>
                      <a:t>%</a:t>
                    </a:r>
                    <a:endParaRPr lang="en-US" sz="1200" b="1" i="0" baseline="0"/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200" b="1" i="0" baseline="0"/>
                      <a:t>51</a:t>
                    </a:r>
                    <a:r>
                      <a:rPr lang="ru-RU" sz="1200" b="1" i="0" baseline="0"/>
                      <a:t>%</a:t>
                    </a:r>
                    <a:endParaRPr lang="en-US" sz="1200" b="1" i="0" baseline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200" b="1" i="0" baseline="0"/>
                      <a:t>47</a:t>
                    </a:r>
                    <a:r>
                      <a:rPr lang="ru-RU" sz="1200" b="1" i="0" baseline="0"/>
                      <a:t>%</a:t>
                    </a:r>
                    <a:endParaRPr lang="en-US" sz="1200" b="1" i="0" baseline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200" b="1" i="0" baseline="0"/>
                      <a:t>38</a:t>
                    </a:r>
                    <a:r>
                      <a:rPr lang="ru-RU" sz="1200" b="1" i="0" baseline="0"/>
                      <a:t>%</a:t>
                    </a:r>
                    <a:endParaRPr lang="en-US" sz="1200" b="1" i="0" baseline="0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200" b="1" i="0" baseline="0"/>
                      <a:t>33</a:t>
                    </a:r>
                    <a:r>
                      <a:rPr lang="ru-RU" sz="1200" b="1" i="0" baseline="0"/>
                      <a:t>%</a:t>
                    </a:r>
                    <a:endParaRPr lang="en-US" sz="1200" b="1" i="0" baseline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200" b="1" i="0" baseline="0"/>
                </a:pPr>
                <a:endParaRPr lang="ru-RU"/>
              </a:p>
            </c:txPr>
            <c:showVal val="1"/>
          </c:dLbls>
          <c:cat>
            <c:strRef>
              <c:f>Лист6!$B$3:$B$8</c:f>
              <c:strCache>
                <c:ptCount val="5"/>
                <c:pt idx="0">
                  <c:v>Спорт и молодежная политика</c:v>
                </c:pt>
                <c:pt idx="1">
                  <c:v>Кротково</c:v>
                </c:pt>
                <c:pt idx="2">
                  <c:v>Малый Толкай</c:v>
                </c:pt>
                <c:pt idx="3">
                  <c:v>Красные Ключи</c:v>
                </c:pt>
                <c:pt idx="4">
                  <c:v>Старый Аманак</c:v>
                </c:pt>
              </c:strCache>
            </c:strRef>
          </c:cat>
          <c:val>
            <c:numRef>
              <c:f>Лист6!$D$3:$D$8</c:f>
              <c:numCache>
                <c:formatCode>General</c:formatCode>
                <c:ptCount val="6"/>
                <c:pt idx="0">
                  <c:v>17</c:v>
                </c:pt>
                <c:pt idx="1">
                  <c:v>51</c:v>
                </c:pt>
                <c:pt idx="2">
                  <c:v>47</c:v>
                </c:pt>
                <c:pt idx="3">
                  <c:v>38</c:v>
                </c:pt>
                <c:pt idx="4">
                  <c:v>33</c:v>
                </c:pt>
              </c:numCache>
            </c:numRef>
          </c:val>
        </c:ser>
        <c:overlap val="100"/>
        <c:axId val="80167296"/>
        <c:axId val="80168832"/>
      </c:barChart>
      <c:catAx>
        <c:axId val="8016729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 i="0" baseline="0"/>
            </a:pPr>
            <a:endParaRPr lang="ru-RU"/>
          </a:p>
        </c:txPr>
        <c:crossAx val="80168832"/>
        <c:crosses val="autoZero"/>
        <c:auto val="1"/>
        <c:lblAlgn val="ctr"/>
        <c:lblOffset val="100"/>
      </c:catAx>
      <c:valAx>
        <c:axId val="80168832"/>
        <c:scaling>
          <c:orientation val="minMax"/>
        </c:scaling>
        <c:delete val="1"/>
        <c:axPos val="l"/>
        <c:numFmt formatCode="General" sourceLinked="1"/>
        <c:tickLblPos val="nextTo"/>
        <c:crossAx val="801672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9050983404692752"/>
          <c:y val="0.18150000255815979"/>
          <c:w val="9.8968884269667226E-2"/>
          <c:h val="0.50684369132221041"/>
        </c:manualLayout>
      </c:layout>
      <c:txPr>
        <a:bodyPr/>
        <a:lstStyle/>
        <a:p>
          <a:pPr>
            <a:defRPr sz="1200" b="1" i="0" baseline="0"/>
          </a:pPr>
          <a:endParaRPr lang="ru-RU"/>
        </a:p>
      </c:txPr>
    </c:legend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Лист7!$B$4</c:f>
              <c:strCache>
                <c:ptCount val="1"/>
                <c:pt idx="0">
                  <c:v>здравоохранение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</c:dLbls>
          <c:val>
            <c:numRef>
              <c:f>Лист7!$C$4:$E$4</c:f>
              <c:numCache>
                <c:formatCode>General</c:formatCode>
                <c:ptCount val="3"/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Лист7!$B$7</c:f>
              <c:strCache>
                <c:ptCount val="1"/>
                <c:pt idx="0">
                  <c:v>имущественные отношения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</c:dLbls>
          <c:val>
            <c:numRef>
              <c:f>Лист7!$C$7:$E$7</c:f>
              <c:numCache>
                <c:formatCode>General</c:formatCode>
                <c:ptCount val="3"/>
                <c:pt idx="2">
                  <c:v>29</c:v>
                </c:pt>
              </c:numCache>
            </c:numRef>
          </c:val>
        </c:ser>
        <c:ser>
          <c:idx val="2"/>
          <c:order val="2"/>
          <c:tx>
            <c:strRef>
              <c:f>Лист7!$B$9</c:f>
              <c:strCache>
                <c:ptCount val="1"/>
                <c:pt idx="0">
                  <c:v>охрана общественного порядка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</c:dLbls>
          <c:val>
            <c:numRef>
              <c:f>Лист7!$C$9:$E$9</c:f>
              <c:numCache>
                <c:formatCode>General</c:formatCode>
                <c:ptCount val="3"/>
                <c:pt idx="2">
                  <c:v>25</c:v>
                </c:pt>
              </c:numCache>
            </c:numRef>
          </c:val>
        </c:ser>
        <c:dLbls>
          <c:showVal val="1"/>
        </c:dLbls>
        <c:shape val="cone"/>
        <c:axId val="80208640"/>
        <c:axId val="80210176"/>
        <c:axId val="0"/>
      </c:bar3DChart>
      <c:catAx>
        <c:axId val="80208640"/>
        <c:scaling>
          <c:orientation val="minMax"/>
        </c:scaling>
        <c:axPos val="b"/>
        <c:majorTickMark val="none"/>
        <c:tickLblPos val="nextTo"/>
        <c:crossAx val="80210176"/>
        <c:crosses val="autoZero"/>
        <c:auto val="1"/>
        <c:lblAlgn val="ctr"/>
        <c:lblOffset val="100"/>
      </c:catAx>
      <c:valAx>
        <c:axId val="80210176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8020864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6.4379432245766088E-2"/>
          <c:y val="0.26570954813080799"/>
          <c:w val="0.5099041888056669"/>
          <c:h val="0.22823863233312064"/>
        </c:manualLayout>
      </c:layout>
      <c:txPr>
        <a:bodyPr/>
        <a:lstStyle/>
        <a:p>
          <a:pPr>
            <a:defRPr sz="1600" b="1" i="0" baseline="0"/>
          </a:pPr>
          <a:endParaRPr lang="ru-RU"/>
        </a:p>
      </c:txPr>
    </c:legend>
    <c:plotVisOnly val="1"/>
  </c:chart>
  <c:spPr>
    <a:scene3d>
      <a:camera prst="orthographicFront"/>
      <a:lightRig rig="threePt" dir="t"/>
    </a:scene3d>
    <a:sp3d>
      <a:bevelT prst="relaxedInset"/>
      <a:bevelB prst="convex"/>
    </a:sp3d>
  </c:sp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2.3987678623505398E-2"/>
          <c:y val="7.1737219239308883E-2"/>
          <c:w val="0.95908879590887963"/>
          <c:h val="0.82090449429407886"/>
        </c:manualLayout>
      </c:layout>
      <c:lineChart>
        <c:grouping val="stacked"/>
        <c:ser>
          <c:idx val="0"/>
          <c:order val="0"/>
          <c:tx>
            <c:strRef>
              <c:f>Лист8!$B$2</c:f>
              <c:strCache>
                <c:ptCount val="1"/>
                <c:pt idx="0">
                  <c:v>удовлетворены качеством услуг</c:v>
                </c:pt>
              </c:strCache>
            </c:strRef>
          </c:tx>
          <c:dLbls>
            <c:dLbl>
              <c:idx val="3"/>
              <c:layout>
                <c:manualLayout>
                  <c:x val="1.5432098765432102E-3"/>
                  <c:y val="3.928445725252283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72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83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val>
            <c:numRef>
              <c:f>Лист8!$C$2:$G$2</c:f>
              <c:numCache>
                <c:formatCode>General</c:formatCode>
                <c:ptCount val="5"/>
                <c:pt idx="3">
                  <c:v>72</c:v>
                </c:pt>
                <c:pt idx="4">
                  <c:v>83</c:v>
                </c:pt>
              </c:numCache>
            </c:numRef>
          </c:val>
        </c:ser>
        <c:ser>
          <c:idx val="1"/>
          <c:order val="1"/>
          <c:tx>
            <c:strRef>
              <c:f>Лист8!$B$3</c:f>
              <c:strCache>
                <c:ptCount val="1"/>
                <c:pt idx="0">
                  <c:v>улучшение качества услуг</c:v>
                </c:pt>
              </c:strCache>
            </c:strRef>
          </c:tx>
          <c:dLbls>
            <c:dLbl>
              <c:idx val="3"/>
              <c:layout>
                <c:manualLayout>
                  <c:x val="1.5432098765432102E-3"/>
                  <c:y val="5.612065321788976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52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60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val>
            <c:numRef>
              <c:f>Лист8!$C$3:$G$3</c:f>
              <c:numCache>
                <c:formatCode>General</c:formatCode>
                <c:ptCount val="5"/>
                <c:pt idx="3">
                  <c:v>52</c:v>
                </c:pt>
                <c:pt idx="4">
                  <c:v>60</c:v>
                </c:pt>
              </c:numCache>
            </c:numRef>
          </c:val>
        </c:ser>
        <c:marker val="1"/>
        <c:axId val="78753152"/>
        <c:axId val="78754944"/>
      </c:lineChart>
      <c:catAx>
        <c:axId val="78753152"/>
        <c:scaling>
          <c:orientation val="minMax"/>
        </c:scaling>
        <c:delete val="1"/>
        <c:axPos val="b"/>
        <c:majorTickMark val="none"/>
        <c:tickLblPos val="nextTo"/>
        <c:crossAx val="78754944"/>
        <c:crosses val="autoZero"/>
        <c:auto val="1"/>
        <c:lblAlgn val="ctr"/>
        <c:lblOffset val="100"/>
      </c:catAx>
      <c:valAx>
        <c:axId val="78754944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78753152"/>
        <c:crosses val="autoZero"/>
        <c:crossBetween val="between"/>
      </c:valAx>
      <c:spPr>
        <a:effectLst>
          <a:outerShdw blurRad="50800" dist="50800" dir="5400000" sx="1000" sy="1000" algn="ctr" rotWithShape="0">
            <a:srgbClr val="000000">
              <a:alpha val="43137"/>
            </a:srgbClr>
          </a:outerShdw>
        </a:effectLst>
        <a:scene3d>
          <a:camera prst="orthographicFront"/>
          <a:lightRig rig="threePt" dir="t"/>
        </a:scene3d>
        <a:sp3d>
          <a:bevelT w="82550"/>
          <a:bevelB w="69850"/>
        </a:sp3d>
      </c:spPr>
    </c:plotArea>
    <c:legend>
      <c:legendPos val="b"/>
      <c:layout>
        <c:manualLayout>
          <c:xMode val="edge"/>
          <c:yMode val="edge"/>
          <c:x val="8.3044242176665353E-2"/>
          <c:y val="0.94271587926509193"/>
          <c:w val="0.81599103882087975"/>
          <c:h val="5.7284120734908135E-2"/>
        </c:manualLayout>
      </c:layout>
      <c:txPr>
        <a:bodyPr/>
        <a:lstStyle/>
        <a:p>
          <a:pPr>
            <a:defRPr sz="1300" b="1" i="0" baseline="0"/>
          </a:pPr>
          <a:endParaRPr lang="ru-RU"/>
        </a:p>
      </c:txPr>
    </c:legend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7"/>
  <c:chart>
    <c:view3D>
      <c:perspective val="30"/>
    </c:view3D>
    <c:sideWall>
      <c:spPr>
        <a:scene3d>
          <a:camera prst="orthographicFront"/>
          <a:lightRig rig="threePt" dir="t"/>
        </a:scene3d>
        <a:sp3d prstMaterial="flat"/>
      </c:spPr>
    </c:sideWall>
    <c:backWall>
      <c:spPr>
        <a:scene3d>
          <a:camera prst="orthographicFront"/>
          <a:lightRig rig="threePt" dir="t"/>
        </a:scene3d>
        <a:sp3d prstMaterial="flat"/>
      </c:spPr>
    </c:backWall>
    <c:plotArea>
      <c:layout>
        <c:manualLayout>
          <c:layoutTarget val="inner"/>
          <c:xMode val="edge"/>
          <c:yMode val="edge"/>
          <c:x val="9.8571741032370999E-2"/>
          <c:y val="4.2141294838145292E-2"/>
          <c:w val="0.74992957130358795"/>
          <c:h val="0.79822506561679785"/>
        </c:manualLayout>
      </c:layout>
      <c:bar3DChart>
        <c:barDir val="col"/>
        <c:grouping val="clustered"/>
        <c:ser>
          <c:idx val="0"/>
          <c:order val="0"/>
          <c:tx>
            <c:strRef>
              <c:f>Лист9!$B$2</c:f>
              <c:strCache>
                <c:ptCount val="1"/>
                <c:pt idx="0">
                  <c:v>намного лучше</c:v>
                </c:pt>
              </c:strCache>
            </c:strRef>
          </c:tx>
          <c:val>
            <c:numRef>
              <c:f>Лист9!$B$2:$J$2</c:f>
              <c:numCache>
                <c:formatCode>General</c:formatCode>
                <c:ptCount val="9"/>
                <c:pt idx="0">
                  <c:v>0</c:v>
                </c:pt>
                <c:pt idx="2">
                  <c:v>0</c:v>
                </c:pt>
                <c:pt idx="4">
                  <c:v>0</c:v>
                </c:pt>
                <c:pt idx="5">
                  <c:v>0</c:v>
                </c:pt>
                <c:pt idx="7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Лист9!$D$2</c:f>
              <c:strCache>
                <c:ptCount val="1"/>
                <c:pt idx="0">
                  <c:v>несколько лучше</c:v>
                </c:pt>
              </c:strCache>
            </c:strRef>
          </c:tx>
          <c:dLbls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val>
            <c:numRef>
              <c:f>Лист9!$B$3:$J$3</c:f>
              <c:numCache>
                <c:formatCode>General</c:formatCode>
                <c:ptCount val="9"/>
                <c:pt idx="1">
                  <c:v>198</c:v>
                </c:pt>
                <c:pt idx="3">
                  <c:v>233</c:v>
                </c:pt>
                <c:pt idx="4">
                  <c:v>326</c:v>
                </c:pt>
                <c:pt idx="6">
                  <c:v>108</c:v>
                </c:pt>
                <c:pt idx="8">
                  <c:v>35</c:v>
                </c:pt>
              </c:numCache>
            </c:numRef>
          </c:val>
        </c:ser>
        <c:ser>
          <c:idx val="2"/>
          <c:order val="2"/>
          <c:tx>
            <c:strRef>
              <c:f>Лист9!$F$2</c:f>
              <c:strCache>
                <c:ptCount val="1"/>
                <c:pt idx="0">
                  <c:v>так же</c:v>
                </c:pt>
              </c:strCache>
            </c:strRef>
          </c:tx>
          <c:val>
            <c:numLit>
              <c:formatCode>General</c:formatCode>
              <c:ptCount val="1"/>
              <c:pt idx="0">
                <c:v>1</c:v>
              </c:pt>
            </c:numLit>
          </c:val>
        </c:ser>
        <c:ser>
          <c:idx val="3"/>
          <c:order val="3"/>
          <c:tx>
            <c:strRef>
              <c:f>Лист9!$G$2</c:f>
              <c:strCache>
                <c:ptCount val="1"/>
                <c:pt idx="0">
                  <c:v>несколько хуже</c:v>
                </c:pt>
              </c:strCache>
            </c:strRef>
          </c:tx>
          <c:val>
            <c:numLit>
              <c:formatCode>General</c:formatCode>
              <c:ptCount val="1"/>
              <c:pt idx="0">
                <c:v>1</c:v>
              </c:pt>
            </c:numLit>
          </c:val>
        </c:ser>
        <c:ser>
          <c:idx val="4"/>
          <c:order val="4"/>
          <c:tx>
            <c:strRef>
              <c:f>Лист9!$I$2</c:f>
              <c:strCache>
                <c:ptCount val="1"/>
                <c:pt idx="0">
                  <c:v>намного хуже</c:v>
                </c:pt>
              </c:strCache>
            </c:strRef>
          </c:tx>
          <c:val>
            <c:numLit>
              <c:formatCode>General</c:formatCode>
              <c:ptCount val="1"/>
              <c:pt idx="0">
                <c:v>1</c:v>
              </c:pt>
            </c:numLit>
          </c:val>
        </c:ser>
        <c:shape val="pyramid"/>
        <c:axId val="80323328"/>
        <c:axId val="80324864"/>
        <c:axId val="0"/>
      </c:bar3DChart>
      <c:catAx>
        <c:axId val="80323328"/>
        <c:scaling>
          <c:orientation val="minMax"/>
        </c:scaling>
        <c:delete val="1"/>
        <c:axPos val="b"/>
        <c:tickLblPos val="nextTo"/>
        <c:crossAx val="80324864"/>
        <c:crosses val="autoZero"/>
        <c:auto val="1"/>
        <c:lblAlgn val="ctr"/>
        <c:lblOffset val="100"/>
      </c:catAx>
      <c:valAx>
        <c:axId val="80324864"/>
        <c:scaling>
          <c:orientation val="minMax"/>
        </c:scaling>
        <c:delete val="1"/>
        <c:axPos val="l"/>
        <c:majorGridlines/>
        <c:numFmt formatCode="General" sourceLinked="1"/>
        <c:tickLblPos val="nextTo"/>
        <c:crossAx val="80323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279291633489713"/>
          <c:y val="0.19274700244302179"/>
          <c:w val="0.18060150939958888"/>
          <c:h val="0.65586900062689091"/>
        </c:manualLayout>
      </c:layout>
      <c:txPr>
        <a:bodyPr/>
        <a:lstStyle/>
        <a:p>
          <a:pPr>
            <a:defRPr sz="1300" b="1" i="0" baseline="0"/>
          </a:pPr>
          <a:endParaRPr lang="ru-RU"/>
        </a:p>
      </c:txPr>
    </c:legend>
    <c:plotVisOnly val="1"/>
  </c:chart>
  <c:spPr>
    <a:scene3d>
      <a:camera prst="orthographicFront"/>
      <a:lightRig rig="threePt" dir="t"/>
    </a:scene3d>
    <a:sp3d prstMaterial="dkEdge">
      <a:bevelT prst="slope"/>
      <a:bevelB prst="slope"/>
    </a:sp3d>
  </c:sp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18,7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dLblPos val="ctr"/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20,3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dLblPos val="ctr"/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7,7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dLblPos val="ctr"/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6,8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dLblPos val="ctr"/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3,4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dLblPos val="ctr"/>
              <c:showVal val="1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dLblPos val="ctr"/>
            <c:showVal val="1"/>
            <c:showLeaderLines val="1"/>
          </c:dLbls>
          <c:cat>
            <c:strRef>
              <c:f>Лист10!$D$6:$D$10</c:f>
              <c:strCache>
                <c:ptCount val="5"/>
                <c:pt idx="0">
                  <c:v>рабочие места </c:v>
                </c:pt>
                <c:pt idx="1">
                  <c:v>благоустройства дорог</c:v>
                </c:pt>
                <c:pt idx="2">
                  <c:v>благоустройства села и решение проблемы вывода мусора</c:v>
                </c:pt>
                <c:pt idx="3">
                  <c:v>организация досуга</c:v>
                </c:pt>
                <c:pt idx="4">
                  <c:v>развитие сельского хозяйства</c:v>
                </c:pt>
              </c:strCache>
            </c:strRef>
          </c:cat>
          <c:val>
            <c:numRef>
              <c:f>Лист10!$E$6:$E$10</c:f>
              <c:numCache>
                <c:formatCode>General</c:formatCode>
                <c:ptCount val="5"/>
                <c:pt idx="0">
                  <c:v>18.7</c:v>
                </c:pt>
                <c:pt idx="1">
                  <c:v>20.3</c:v>
                </c:pt>
                <c:pt idx="2">
                  <c:v>7.7</c:v>
                </c:pt>
                <c:pt idx="3">
                  <c:v>6.8</c:v>
                </c:pt>
                <c:pt idx="4">
                  <c:v>3.4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7166797900262454"/>
          <c:y val="0.1088079615048119"/>
          <c:w val="0.3116653543307088"/>
          <c:h val="0.84719889180519148"/>
        </c:manualLayout>
      </c:layout>
      <c:txPr>
        <a:bodyPr/>
        <a:lstStyle/>
        <a:p>
          <a:pPr>
            <a:defRPr sz="1300" b="1" i="0" baseline="0"/>
          </a:pPr>
          <a:endParaRPr lang="ru-RU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0"/>
          <c:y val="0.11275081121188966"/>
          <c:w val="0.96140350344018588"/>
          <c:h val="0.80994717432472862"/>
        </c:manualLayout>
      </c:layout>
      <c:barChart>
        <c:barDir val="col"/>
        <c:grouping val="clustered"/>
        <c:ser>
          <c:idx val="0"/>
          <c:order val="0"/>
          <c:tx>
            <c:strRef>
              <c:f>Лист3!$B$2:$E$2</c:f>
              <c:strCache>
                <c:ptCount val="1"/>
                <c:pt idx="0">
                  <c:v>Администрация сельских поселений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400" b="1" i="0" baseline="0"/>
                      <a:t>63</a:t>
                    </a:r>
                    <a:r>
                      <a:rPr lang="en-US" sz="1400" b="1" i="0" baseline="0"/>
                      <a:t>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b="1" i="0" baseline="0"/>
                      <a:t>18</a:t>
                    </a:r>
                    <a:r>
                      <a:rPr lang="ru-RU" sz="1400" b="1" i="0" baseline="0"/>
                      <a:t>%</a:t>
                    </a:r>
                    <a:endParaRPr lang="en-US" sz="1400" b="1" i="0" baseline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400" b="1" i="0" baseline="0"/>
                      <a:t>17</a:t>
                    </a:r>
                    <a:r>
                      <a:rPr lang="ru-RU" sz="1400" b="1" i="0" baseline="0"/>
                      <a:t>%</a:t>
                    </a:r>
                    <a:endParaRPr lang="en-US" sz="1400" b="1" i="0" baseline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</c:dLbls>
          <c:cat>
            <c:strRef>
              <c:f>Лист3!$F$1:$I$1</c:f>
              <c:strCache>
                <c:ptCount val="3"/>
                <c:pt idx="0">
                  <c:v>полож</c:v>
                </c:pt>
                <c:pt idx="1">
                  <c:v>отриц</c:v>
                </c:pt>
                <c:pt idx="2">
                  <c:v>затруд</c:v>
                </c:pt>
              </c:strCache>
            </c:strRef>
          </c:cat>
          <c:val>
            <c:numRef>
              <c:f>Лист3!$F$2:$I$2</c:f>
              <c:numCache>
                <c:formatCode>General</c:formatCode>
                <c:ptCount val="4"/>
                <c:pt idx="0">
                  <c:v>63</c:v>
                </c:pt>
                <c:pt idx="1">
                  <c:v>18</c:v>
                </c:pt>
                <c:pt idx="2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Лист3!$B$3:$E$3</c:f>
              <c:strCache>
                <c:ptCount val="1"/>
                <c:pt idx="0">
                  <c:v>Администрация района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400" b="1" i="0" baseline="0"/>
                      <a:t>65</a:t>
                    </a:r>
                    <a:r>
                      <a:rPr lang="en-US" sz="1400" b="1" i="0" baseline="0"/>
                      <a:t>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400" b="1" i="0" baseline="0"/>
                      <a:t>11</a:t>
                    </a:r>
                    <a:r>
                      <a:rPr lang="ru-RU" sz="1400" b="1" i="0" baseline="0"/>
                      <a:t>%</a:t>
                    </a:r>
                    <a:endParaRPr lang="en-US" sz="1400" b="1" i="0" baseline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400" b="1" i="0" baseline="0"/>
                      <a:t>22</a:t>
                    </a:r>
                    <a:r>
                      <a:rPr lang="ru-RU" sz="1400" b="1" i="0" baseline="0"/>
                      <a:t>%</a:t>
                    </a:r>
                    <a:endParaRPr lang="en-US" sz="1400" b="1" i="0" baseline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 b="1" i="0" baseline="0"/>
                </a:pPr>
                <a:endParaRPr lang="ru-RU"/>
              </a:p>
            </c:txPr>
            <c:showVal val="1"/>
          </c:dLbls>
          <c:cat>
            <c:strRef>
              <c:f>Лист3!$F$1:$I$1</c:f>
              <c:strCache>
                <c:ptCount val="3"/>
                <c:pt idx="0">
                  <c:v>полож</c:v>
                </c:pt>
                <c:pt idx="1">
                  <c:v>отриц</c:v>
                </c:pt>
                <c:pt idx="2">
                  <c:v>затруд</c:v>
                </c:pt>
              </c:strCache>
            </c:strRef>
          </c:cat>
          <c:val>
            <c:numRef>
              <c:f>Лист3!$F$3:$I$3</c:f>
              <c:numCache>
                <c:formatCode>General</c:formatCode>
                <c:ptCount val="4"/>
                <c:pt idx="0">
                  <c:v>65</c:v>
                </c:pt>
                <c:pt idx="1">
                  <c:v>11</c:v>
                </c:pt>
                <c:pt idx="2">
                  <c:v>22</c:v>
                </c:pt>
              </c:numCache>
            </c:numRef>
          </c:val>
        </c:ser>
        <c:dLbls>
          <c:showVal val="1"/>
        </c:dLbls>
        <c:overlap val="-25"/>
        <c:axId val="73691520"/>
        <c:axId val="73693056"/>
      </c:barChart>
      <c:catAx>
        <c:axId val="7369152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 b="1" i="0" baseline="0"/>
            </a:pPr>
            <a:endParaRPr lang="ru-RU"/>
          </a:p>
        </c:txPr>
        <c:crossAx val="73693056"/>
        <c:crosses val="autoZero"/>
        <c:auto val="1"/>
        <c:lblAlgn val="ctr"/>
        <c:lblOffset val="100"/>
      </c:catAx>
      <c:valAx>
        <c:axId val="73693056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7369152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6057649683333289"/>
          <c:y val="0.1378340365682138"/>
          <c:w val="0.7209523029358067"/>
          <c:h val="0.21964251304030036"/>
        </c:manualLayout>
      </c:layout>
      <c:txPr>
        <a:bodyPr/>
        <a:lstStyle/>
        <a:p>
          <a:pPr>
            <a:defRPr sz="1400" b="1" i="0" baseline="0"/>
          </a:pPr>
          <a:endParaRPr lang="ru-RU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3.9955113192414404E-2"/>
          <c:y val="2.4307651198772567E-2"/>
          <c:w val="0.95973685631401529"/>
          <c:h val="0.7195226458761616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Лист1!$F$3</c:f>
              <c:strCache>
                <c:ptCount val="1"/>
                <c:pt idx="0">
                  <c:v>полож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 i="0" baseline="0"/>
                </a:pPr>
                <a:endParaRPr lang="ru-RU"/>
              </a:p>
            </c:txPr>
            <c:showVal val="1"/>
          </c:dLbls>
          <c:cat>
            <c:strRef>
              <c:f>Лист1!$C$4:$E$18</c:f>
              <c:strCache>
                <c:ptCount val="15"/>
                <c:pt idx="0">
                  <c:v>Алькино</c:v>
                </c:pt>
                <c:pt idx="1">
                  <c:v>Большой Толкай</c:v>
                </c:pt>
                <c:pt idx="2">
                  <c:v>Красные Ключи</c:v>
                </c:pt>
                <c:pt idx="3">
                  <c:v>Кротково</c:v>
                </c:pt>
                <c:pt idx="4">
                  <c:v>Малый Толкай</c:v>
                </c:pt>
                <c:pt idx="5">
                  <c:v>Малое Ибряйкино</c:v>
                </c:pt>
                <c:pt idx="6">
                  <c:v>Мочалеевка</c:v>
                </c:pt>
                <c:pt idx="7">
                  <c:v>Новое Мансуркино</c:v>
                </c:pt>
                <c:pt idx="8">
                  <c:v>Подбельск</c:v>
                </c:pt>
                <c:pt idx="9">
                  <c:v>Рысайкино</c:v>
                </c:pt>
                <c:pt idx="10">
                  <c:v>Савруха</c:v>
                </c:pt>
                <c:pt idx="11">
                  <c:v>Среднее Аверкино</c:v>
                </c:pt>
                <c:pt idx="12">
                  <c:v>Старый Аманак</c:v>
                </c:pt>
                <c:pt idx="13">
                  <c:v>Староганькино</c:v>
                </c:pt>
                <c:pt idx="14">
                  <c:v>Старопохвистнево</c:v>
                </c:pt>
              </c:strCache>
            </c:strRef>
          </c:cat>
          <c:val>
            <c:numRef>
              <c:f>Лист1!$F$4:$F$18</c:f>
              <c:numCache>
                <c:formatCode>General</c:formatCode>
                <c:ptCount val="15"/>
                <c:pt idx="0">
                  <c:v>68</c:v>
                </c:pt>
                <c:pt idx="1">
                  <c:v>76</c:v>
                </c:pt>
                <c:pt idx="2">
                  <c:v>73</c:v>
                </c:pt>
                <c:pt idx="3">
                  <c:v>79</c:v>
                </c:pt>
                <c:pt idx="4">
                  <c:v>59</c:v>
                </c:pt>
                <c:pt idx="5">
                  <c:v>44</c:v>
                </c:pt>
                <c:pt idx="6">
                  <c:v>60</c:v>
                </c:pt>
                <c:pt idx="7">
                  <c:v>80</c:v>
                </c:pt>
                <c:pt idx="8">
                  <c:v>47</c:v>
                </c:pt>
                <c:pt idx="9">
                  <c:v>73</c:v>
                </c:pt>
                <c:pt idx="10">
                  <c:v>75</c:v>
                </c:pt>
                <c:pt idx="11">
                  <c:v>50</c:v>
                </c:pt>
                <c:pt idx="12">
                  <c:v>54</c:v>
                </c:pt>
                <c:pt idx="13">
                  <c:v>69</c:v>
                </c:pt>
                <c:pt idx="14">
                  <c:v>86</c:v>
                </c:pt>
              </c:numCache>
            </c:numRef>
          </c:val>
        </c:ser>
        <c:ser>
          <c:idx val="2"/>
          <c:order val="1"/>
          <c:tx>
            <c:strRef>
              <c:f>Лист1!$H$3</c:f>
              <c:strCache>
                <c:ptCount val="1"/>
                <c:pt idx="0">
                  <c:v>отриц</c:v>
                </c:pt>
              </c:strCache>
            </c:strRef>
          </c:tx>
          <c:dLbls>
            <c:dLbl>
              <c:idx val="0"/>
              <c:layout>
                <c:manualLayout>
                  <c:x val="8.2522848803845798E-3"/>
                  <c:y val="-4.5977011494252866E-2"/>
                </c:manualLayout>
              </c:layout>
              <c:showVal val="1"/>
            </c:dLbl>
            <c:dLbl>
              <c:idx val="1"/>
              <c:layout>
                <c:manualLayout>
                  <c:x val="7.0733870403296342E-3"/>
                  <c:y val="-3.5030103995621245E-2"/>
                </c:manualLayout>
              </c:layout>
              <c:showVal val="1"/>
            </c:dLbl>
            <c:dLbl>
              <c:idx val="2"/>
              <c:layout>
                <c:manualLayout>
                  <c:x val="4.7155913602197541E-3"/>
                  <c:y val="-8.7575259989053963E-3"/>
                </c:manualLayout>
              </c:layout>
              <c:showVal val="1"/>
            </c:dLbl>
            <c:dLbl>
              <c:idx val="3"/>
              <c:layout>
                <c:manualLayout>
                  <c:x val="9.4311827204395082E-3"/>
                  <c:y val="8.0276394296875077E-17"/>
                </c:manualLayout>
              </c:layout>
              <c:showVal val="1"/>
            </c:dLbl>
            <c:dLbl>
              <c:idx val="4"/>
              <c:layout>
                <c:manualLayout>
                  <c:x val="2.3577956801099217E-3"/>
                  <c:y val="-1.9704433497536963E-2"/>
                </c:manualLayout>
              </c:layout>
              <c:showVal val="1"/>
            </c:dLbl>
            <c:dLbl>
              <c:idx val="6"/>
              <c:layout>
                <c:manualLayout>
                  <c:x val="7.0733870403296342E-3"/>
                  <c:y val="-1.5325670498084301E-2"/>
                </c:manualLayout>
              </c:layout>
              <c:showVal val="1"/>
            </c:dLbl>
            <c:dLbl>
              <c:idx val="7"/>
              <c:layout>
                <c:manualLayout>
                  <c:x val="8.2522848803845746E-3"/>
                  <c:y val="-6.5681444991789817E-3"/>
                </c:manualLayout>
              </c:layout>
              <c:showVal val="1"/>
            </c:dLbl>
            <c:dLbl>
              <c:idx val="8"/>
              <c:layout>
                <c:manualLayout>
                  <c:x val="7.0733870403296342E-3"/>
                  <c:y val="-2.1893814997263296E-3"/>
                </c:manualLayout>
              </c:layout>
              <c:showVal val="1"/>
            </c:dLbl>
            <c:dLbl>
              <c:idx val="11"/>
              <c:layout>
                <c:manualLayout>
                  <c:x val="8.2522848803845746E-3"/>
                  <c:y val="-2.1893814997263296E-3"/>
                </c:manualLayout>
              </c:layout>
              <c:showVal val="1"/>
            </c:dLbl>
            <c:dLbl>
              <c:idx val="12"/>
              <c:layout>
                <c:manualLayout>
                  <c:x val="1.1788978400549387E-2"/>
                  <c:y val="0"/>
                </c:manualLayout>
              </c:layout>
              <c:showVal val="1"/>
            </c:dLbl>
            <c:dLbl>
              <c:idx val="13"/>
              <c:layout>
                <c:manualLayout>
                  <c:x val="8.2522848803845746E-3"/>
                  <c:y val="-1.094690749863164E-2"/>
                </c:manualLayout>
              </c:layout>
              <c:showVal val="1"/>
            </c:dLbl>
            <c:dLbl>
              <c:idx val="14"/>
              <c:layout>
                <c:manualLayout>
                  <c:x val="9.4311827204395082E-3"/>
                  <c:y val="-1.094690749863156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 i="0" baseline="0"/>
                </a:pPr>
                <a:endParaRPr lang="ru-RU"/>
              </a:p>
            </c:txPr>
            <c:showVal val="1"/>
          </c:dLbls>
          <c:cat>
            <c:strRef>
              <c:f>Лист1!$C$4:$E$18</c:f>
              <c:strCache>
                <c:ptCount val="15"/>
                <c:pt idx="0">
                  <c:v>Алькино</c:v>
                </c:pt>
                <c:pt idx="1">
                  <c:v>Большой Толкай</c:v>
                </c:pt>
                <c:pt idx="2">
                  <c:v>Красные Ключи</c:v>
                </c:pt>
                <c:pt idx="3">
                  <c:v>Кротково</c:v>
                </c:pt>
                <c:pt idx="4">
                  <c:v>Малый Толкай</c:v>
                </c:pt>
                <c:pt idx="5">
                  <c:v>Малое Ибряйкино</c:v>
                </c:pt>
                <c:pt idx="6">
                  <c:v>Мочалеевка</c:v>
                </c:pt>
                <c:pt idx="7">
                  <c:v>Новое Мансуркино</c:v>
                </c:pt>
                <c:pt idx="8">
                  <c:v>Подбельск</c:v>
                </c:pt>
                <c:pt idx="9">
                  <c:v>Рысайкино</c:v>
                </c:pt>
                <c:pt idx="10">
                  <c:v>Савруха</c:v>
                </c:pt>
                <c:pt idx="11">
                  <c:v>Среднее Аверкино</c:v>
                </c:pt>
                <c:pt idx="12">
                  <c:v>Старый Аманак</c:v>
                </c:pt>
                <c:pt idx="13">
                  <c:v>Староганькино</c:v>
                </c:pt>
                <c:pt idx="14">
                  <c:v>Старопохвистнево</c:v>
                </c:pt>
              </c:strCache>
            </c:strRef>
          </c:cat>
          <c:val>
            <c:numRef>
              <c:f>Лист1!$H$4:$H$18</c:f>
              <c:numCache>
                <c:formatCode>General</c:formatCode>
                <c:ptCount val="15"/>
                <c:pt idx="0">
                  <c:v>14</c:v>
                </c:pt>
                <c:pt idx="1">
                  <c:v>11</c:v>
                </c:pt>
                <c:pt idx="2">
                  <c:v>4</c:v>
                </c:pt>
                <c:pt idx="3">
                  <c:v>13</c:v>
                </c:pt>
                <c:pt idx="4">
                  <c:v>19</c:v>
                </c:pt>
                <c:pt idx="5">
                  <c:v>24</c:v>
                </c:pt>
                <c:pt idx="6">
                  <c:v>21</c:v>
                </c:pt>
                <c:pt idx="7">
                  <c:v>14</c:v>
                </c:pt>
                <c:pt idx="8">
                  <c:v>27</c:v>
                </c:pt>
                <c:pt idx="9">
                  <c:v>10</c:v>
                </c:pt>
                <c:pt idx="10">
                  <c:v>8</c:v>
                </c:pt>
                <c:pt idx="11">
                  <c:v>35</c:v>
                </c:pt>
                <c:pt idx="12">
                  <c:v>33</c:v>
                </c:pt>
                <c:pt idx="13">
                  <c:v>17</c:v>
                </c:pt>
                <c:pt idx="14">
                  <c:v>8</c:v>
                </c:pt>
              </c:numCache>
            </c:numRef>
          </c:val>
        </c:ser>
        <c:ser>
          <c:idx val="4"/>
          <c:order val="2"/>
          <c:tx>
            <c:strRef>
              <c:f>Лист1!$J$3</c:f>
              <c:strCache>
                <c:ptCount val="1"/>
                <c:pt idx="0">
                  <c:v>затруд</c:v>
                </c:pt>
              </c:strCache>
            </c:strRef>
          </c:tx>
          <c:dLbls>
            <c:dLbl>
              <c:idx val="0"/>
              <c:layout>
                <c:manualLayout>
                  <c:x val="1.2967876240604331E-2"/>
                  <c:y val="1.3136288998357963E-2"/>
                </c:manualLayout>
              </c:layout>
              <c:showVal val="1"/>
            </c:dLbl>
            <c:dLbl>
              <c:idx val="1"/>
              <c:layout>
                <c:manualLayout>
                  <c:x val="1.53256719207142E-2"/>
                  <c:y val="8.0276394296875077E-17"/>
                </c:manualLayout>
              </c:layout>
              <c:showVal val="1"/>
            </c:dLbl>
            <c:dLbl>
              <c:idx val="3"/>
              <c:layout>
                <c:manualLayout>
                  <c:x val="1.061008056049444E-2"/>
                  <c:y val="8.0276394296875077E-17"/>
                </c:manualLayout>
              </c:layout>
              <c:showVal val="1"/>
            </c:dLbl>
            <c:dLbl>
              <c:idx val="4"/>
              <c:layout>
                <c:manualLayout>
                  <c:x val="1.061008056049444E-2"/>
                  <c:y val="-2.1893814997263296E-3"/>
                </c:manualLayout>
              </c:layout>
              <c:showVal val="1"/>
            </c:dLbl>
            <c:dLbl>
              <c:idx val="6"/>
              <c:layout>
                <c:manualLayout>
                  <c:x val="7.0733870403296342E-3"/>
                  <c:y val="0"/>
                </c:manualLayout>
              </c:layout>
              <c:showVal val="1"/>
            </c:dLbl>
            <c:dLbl>
              <c:idx val="7"/>
              <c:layout>
                <c:manualLayout>
                  <c:x val="1.1788978400549387E-2"/>
                  <c:y val="-4.378762999452581E-3"/>
                </c:manualLayout>
              </c:layout>
              <c:showVal val="1"/>
            </c:dLbl>
            <c:dLbl>
              <c:idx val="8"/>
              <c:layout>
                <c:manualLayout>
                  <c:x val="1.061008056049444E-2"/>
                  <c:y val="0"/>
                </c:manualLayout>
              </c:layout>
              <c:showVal val="1"/>
            </c:dLbl>
            <c:dLbl>
              <c:idx val="9"/>
              <c:layout>
                <c:manualLayout>
                  <c:x val="7.0733870403296342E-3"/>
                  <c:y val="-2.1893814997263296E-3"/>
                </c:manualLayout>
              </c:layout>
              <c:showVal val="1"/>
            </c:dLbl>
            <c:dLbl>
              <c:idx val="12"/>
              <c:layout>
                <c:manualLayout>
                  <c:x val="1.061008056049444E-2"/>
                  <c:y val="-8.7575259989052384E-3"/>
                </c:manualLayout>
              </c:layout>
              <c:showVal val="1"/>
            </c:dLbl>
            <c:dLbl>
              <c:idx val="13"/>
              <c:layout>
                <c:manualLayout>
                  <c:x val="7.0733870403296342E-3"/>
                  <c:y val="-6.5681444991789817E-3"/>
                </c:manualLayout>
              </c:layout>
              <c:showVal val="1"/>
            </c:dLbl>
            <c:dLbl>
              <c:idx val="14"/>
              <c:layout>
                <c:manualLayout>
                  <c:x val="1.1788978400549387E-2"/>
                  <c:y val="-4.3787629994526608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 i="0" baseline="0"/>
                </a:pPr>
                <a:endParaRPr lang="ru-RU"/>
              </a:p>
            </c:txPr>
            <c:showVal val="1"/>
          </c:dLbls>
          <c:cat>
            <c:strRef>
              <c:f>Лист1!$C$4:$E$18</c:f>
              <c:strCache>
                <c:ptCount val="15"/>
                <c:pt idx="0">
                  <c:v>Алькино</c:v>
                </c:pt>
                <c:pt idx="1">
                  <c:v>Большой Толкай</c:v>
                </c:pt>
                <c:pt idx="2">
                  <c:v>Красные Ключи</c:v>
                </c:pt>
                <c:pt idx="3">
                  <c:v>Кротково</c:v>
                </c:pt>
                <c:pt idx="4">
                  <c:v>Малый Толкай</c:v>
                </c:pt>
                <c:pt idx="5">
                  <c:v>Малое Ибряйкино</c:v>
                </c:pt>
                <c:pt idx="6">
                  <c:v>Мочалеевка</c:v>
                </c:pt>
                <c:pt idx="7">
                  <c:v>Новое Мансуркино</c:v>
                </c:pt>
                <c:pt idx="8">
                  <c:v>Подбельск</c:v>
                </c:pt>
                <c:pt idx="9">
                  <c:v>Рысайкино</c:v>
                </c:pt>
                <c:pt idx="10">
                  <c:v>Савруха</c:v>
                </c:pt>
                <c:pt idx="11">
                  <c:v>Среднее Аверкино</c:v>
                </c:pt>
                <c:pt idx="12">
                  <c:v>Старый Аманак</c:v>
                </c:pt>
                <c:pt idx="13">
                  <c:v>Староганькино</c:v>
                </c:pt>
                <c:pt idx="14">
                  <c:v>Старопохвистнево</c:v>
                </c:pt>
              </c:strCache>
            </c:strRef>
          </c:cat>
          <c:val>
            <c:numRef>
              <c:f>Лист1!$J$4:$J$18</c:f>
              <c:numCache>
                <c:formatCode>General</c:formatCode>
                <c:ptCount val="15"/>
                <c:pt idx="0">
                  <c:v>17</c:v>
                </c:pt>
                <c:pt idx="1">
                  <c:v>13</c:v>
                </c:pt>
                <c:pt idx="2">
                  <c:v>22</c:v>
                </c:pt>
                <c:pt idx="3">
                  <c:v>8</c:v>
                </c:pt>
                <c:pt idx="4">
                  <c:v>22</c:v>
                </c:pt>
                <c:pt idx="5">
                  <c:v>32</c:v>
                </c:pt>
                <c:pt idx="6">
                  <c:v>19</c:v>
                </c:pt>
                <c:pt idx="7">
                  <c:v>8</c:v>
                </c:pt>
                <c:pt idx="8">
                  <c:v>26</c:v>
                </c:pt>
                <c:pt idx="9">
                  <c:v>18</c:v>
                </c:pt>
                <c:pt idx="10">
                  <c:v>17</c:v>
                </c:pt>
                <c:pt idx="11">
                  <c:v>18</c:v>
                </c:pt>
                <c:pt idx="12">
                  <c:v>13</c:v>
                </c:pt>
                <c:pt idx="13">
                  <c:v>14</c:v>
                </c:pt>
                <c:pt idx="14">
                  <c:v>6</c:v>
                </c:pt>
              </c:numCache>
            </c:numRef>
          </c:val>
        </c:ser>
        <c:shape val="box"/>
        <c:axId val="74494720"/>
        <c:axId val="74496256"/>
        <c:axId val="0"/>
      </c:bar3DChart>
      <c:catAx>
        <c:axId val="7449472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 b="1" i="0" baseline="0"/>
            </a:pPr>
            <a:endParaRPr lang="ru-RU"/>
          </a:p>
        </c:txPr>
        <c:crossAx val="74496256"/>
        <c:crosses val="autoZero"/>
        <c:auto val="1"/>
        <c:lblAlgn val="ctr"/>
        <c:lblOffset val="100"/>
      </c:catAx>
      <c:valAx>
        <c:axId val="74496256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744947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766526054421337"/>
          <c:y val="1.1495632011515804E-2"/>
          <c:w val="0.2936686390950019"/>
          <c:h val="8.81198470880796E-2"/>
        </c:manualLayout>
      </c:layout>
      <c:txPr>
        <a:bodyPr/>
        <a:lstStyle/>
        <a:p>
          <a:pPr>
            <a:defRPr sz="1200" b="1" i="0" baseline="0"/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areaChart>
        <c:grouping val="stacked"/>
        <c:ser>
          <c:idx val="0"/>
          <c:order val="0"/>
          <c:tx>
            <c:strRef>
              <c:f>'[Анкета 3.xlsx]Лист3'!$C$2:$C$3</c:f>
              <c:strCache>
                <c:ptCount val="1"/>
                <c:pt idx="0">
                  <c:v>хор</c:v>
                </c:pt>
              </c:strCache>
            </c:strRef>
          </c:tx>
          <c:dLbls>
            <c:showVal val="1"/>
          </c:dLbls>
          <c:cat>
            <c:strRef>
              <c:f>'[Анкета 3.xlsx]Лист3'!$B$4:$B$34</c:f>
              <c:strCache>
                <c:ptCount val="31"/>
                <c:pt idx="0">
                  <c:v>ЖКХ</c:v>
                </c:pt>
                <c:pt idx="2">
                  <c:v>Дороги</c:v>
                </c:pt>
                <c:pt idx="4">
                  <c:v>Уборка улиц</c:v>
                </c:pt>
                <c:pt idx="6">
                  <c:v>Благоустройство дворов и улиц</c:v>
                </c:pt>
                <c:pt idx="8">
                  <c:v>Освещение</c:v>
                </c:pt>
                <c:pt idx="10">
                  <c:v>Вывоз мусора</c:v>
                </c:pt>
                <c:pt idx="12">
                  <c:v>Обустройство мест отдыха</c:v>
                </c:pt>
                <c:pt idx="14">
                  <c:v>Водоснабжение</c:v>
                </c:pt>
                <c:pt idx="16">
                  <c:v>Охрана общественного порядка</c:v>
                </c:pt>
                <c:pt idx="18">
                  <c:v>Учреждения здравоохранения</c:v>
                </c:pt>
                <c:pt idx="20">
                  <c:v>Учреждения образования</c:v>
                </c:pt>
                <c:pt idx="22">
                  <c:v>Учреждения культуры</c:v>
                </c:pt>
                <c:pt idx="24">
                  <c:v>Спорт и молодежная политика</c:v>
                </c:pt>
                <c:pt idx="26">
                  <c:v>Социальная защита</c:v>
                </c:pt>
                <c:pt idx="28">
                  <c:v>Семья и опека</c:v>
                </c:pt>
                <c:pt idx="30">
                  <c:v>Сельское хозяйство</c:v>
                </c:pt>
              </c:strCache>
            </c:strRef>
          </c:cat>
          <c:val>
            <c:numRef>
              <c:f>'[Анкета 3.xlsx]Лист3'!$C$4:$C$34</c:f>
              <c:numCache>
                <c:formatCode>General</c:formatCode>
                <c:ptCount val="31"/>
                <c:pt idx="0">
                  <c:v>17</c:v>
                </c:pt>
                <c:pt idx="2">
                  <c:v>24</c:v>
                </c:pt>
                <c:pt idx="4">
                  <c:v>28</c:v>
                </c:pt>
                <c:pt idx="6">
                  <c:v>29</c:v>
                </c:pt>
                <c:pt idx="8">
                  <c:v>32</c:v>
                </c:pt>
                <c:pt idx="10">
                  <c:v>30</c:v>
                </c:pt>
                <c:pt idx="12">
                  <c:v>29</c:v>
                </c:pt>
                <c:pt idx="14">
                  <c:v>17</c:v>
                </c:pt>
                <c:pt idx="16">
                  <c:v>67</c:v>
                </c:pt>
                <c:pt idx="18">
                  <c:v>72</c:v>
                </c:pt>
                <c:pt idx="20">
                  <c:v>70</c:v>
                </c:pt>
                <c:pt idx="22">
                  <c:v>71.5</c:v>
                </c:pt>
                <c:pt idx="24">
                  <c:v>71</c:v>
                </c:pt>
                <c:pt idx="26">
                  <c:v>71</c:v>
                </c:pt>
                <c:pt idx="28">
                  <c:v>43</c:v>
                </c:pt>
                <c:pt idx="30">
                  <c:v>65</c:v>
                </c:pt>
              </c:numCache>
            </c:numRef>
          </c:val>
        </c:ser>
        <c:ser>
          <c:idx val="1"/>
          <c:order val="1"/>
          <c:tx>
            <c:strRef>
              <c:f>'[Анкета 3.xlsx]Лист3'!$D$2:$D$3</c:f>
              <c:strCache>
                <c:ptCount val="1"/>
                <c:pt idx="0">
                  <c:v>удов</c:v>
                </c:pt>
              </c:strCache>
            </c:strRef>
          </c:tx>
          <c:dLbls>
            <c:showVal val="1"/>
          </c:dLbls>
          <c:cat>
            <c:strRef>
              <c:f>'[Анкета 3.xlsx]Лист3'!$B$4:$B$34</c:f>
              <c:strCache>
                <c:ptCount val="31"/>
                <c:pt idx="0">
                  <c:v>ЖКХ</c:v>
                </c:pt>
                <c:pt idx="2">
                  <c:v>Дороги</c:v>
                </c:pt>
                <c:pt idx="4">
                  <c:v>Уборка улиц</c:v>
                </c:pt>
                <c:pt idx="6">
                  <c:v>Благоустройство дворов и улиц</c:v>
                </c:pt>
                <c:pt idx="8">
                  <c:v>Освещение</c:v>
                </c:pt>
                <c:pt idx="10">
                  <c:v>Вывоз мусора</c:v>
                </c:pt>
                <c:pt idx="12">
                  <c:v>Обустройство мест отдыха</c:v>
                </c:pt>
                <c:pt idx="14">
                  <c:v>Водоснабжение</c:v>
                </c:pt>
                <c:pt idx="16">
                  <c:v>Охрана общественного порядка</c:v>
                </c:pt>
                <c:pt idx="18">
                  <c:v>Учреждения здравоохранения</c:v>
                </c:pt>
                <c:pt idx="20">
                  <c:v>Учреждения образования</c:v>
                </c:pt>
                <c:pt idx="22">
                  <c:v>Учреждения культуры</c:v>
                </c:pt>
                <c:pt idx="24">
                  <c:v>Спорт и молодежная политика</c:v>
                </c:pt>
                <c:pt idx="26">
                  <c:v>Социальная защита</c:v>
                </c:pt>
                <c:pt idx="28">
                  <c:v>Семья и опека</c:v>
                </c:pt>
                <c:pt idx="30">
                  <c:v>Сельское хозяйство</c:v>
                </c:pt>
              </c:strCache>
            </c:strRef>
          </c:cat>
          <c:val>
            <c:numRef>
              <c:f>'[Анкета 3.xlsx]Лист3'!$D$4:$D$34</c:f>
              <c:numCache>
                <c:formatCode>General</c:formatCode>
                <c:ptCount val="31"/>
                <c:pt idx="0">
                  <c:v>16</c:v>
                </c:pt>
                <c:pt idx="2">
                  <c:v>38</c:v>
                </c:pt>
                <c:pt idx="4">
                  <c:v>36</c:v>
                </c:pt>
                <c:pt idx="6">
                  <c:v>36</c:v>
                </c:pt>
                <c:pt idx="8">
                  <c:v>30</c:v>
                </c:pt>
                <c:pt idx="10">
                  <c:v>30</c:v>
                </c:pt>
                <c:pt idx="12">
                  <c:v>30</c:v>
                </c:pt>
                <c:pt idx="14">
                  <c:v>29</c:v>
                </c:pt>
                <c:pt idx="28">
                  <c:v>29</c:v>
                </c:pt>
              </c:numCache>
            </c:numRef>
          </c:val>
        </c:ser>
        <c:ser>
          <c:idx val="2"/>
          <c:order val="2"/>
          <c:tx>
            <c:strRef>
              <c:f>'[Анкета 3.xlsx]Лист3'!$E$2:$E$3</c:f>
              <c:strCache>
                <c:ptCount val="1"/>
                <c:pt idx="0">
                  <c:v>плох</c:v>
                </c:pt>
              </c:strCache>
            </c:strRef>
          </c:tx>
          <c:dLbls>
            <c:showVal val="1"/>
          </c:dLbls>
          <c:cat>
            <c:strRef>
              <c:f>'[Анкета 3.xlsx]Лист3'!$B$4:$B$34</c:f>
              <c:strCache>
                <c:ptCount val="31"/>
                <c:pt idx="0">
                  <c:v>ЖКХ</c:v>
                </c:pt>
                <c:pt idx="2">
                  <c:v>Дороги</c:v>
                </c:pt>
                <c:pt idx="4">
                  <c:v>Уборка улиц</c:v>
                </c:pt>
                <c:pt idx="6">
                  <c:v>Благоустройство дворов и улиц</c:v>
                </c:pt>
                <c:pt idx="8">
                  <c:v>Освещение</c:v>
                </c:pt>
                <c:pt idx="10">
                  <c:v>Вывоз мусора</c:v>
                </c:pt>
                <c:pt idx="12">
                  <c:v>Обустройство мест отдыха</c:v>
                </c:pt>
                <c:pt idx="14">
                  <c:v>Водоснабжение</c:v>
                </c:pt>
                <c:pt idx="16">
                  <c:v>Охрана общественного порядка</c:v>
                </c:pt>
                <c:pt idx="18">
                  <c:v>Учреждения здравоохранения</c:v>
                </c:pt>
                <c:pt idx="20">
                  <c:v>Учреждения образования</c:v>
                </c:pt>
                <c:pt idx="22">
                  <c:v>Учреждения культуры</c:v>
                </c:pt>
                <c:pt idx="24">
                  <c:v>Спорт и молодежная политика</c:v>
                </c:pt>
                <c:pt idx="26">
                  <c:v>Социальная защита</c:v>
                </c:pt>
                <c:pt idx="28">
                  <c:v>Семья и опека</c:v>
                </c:pt>
                <c:pt idx="30">
                  <c:v>Сельское хозяйство</c:v>
                </c:pt>
              </c:strCache>
            </c:strRef>
          </c:cat>
          <c:val>
            <c:numRef>
              <c:f>'[Анкета 3.xlsx]Лист3'!$E$4:$E$34</c:f>
              <c:numCache>
                <c:formatCode>General</c:formatCode>
                <c:ptCount val="31"/>
                <c:pt idx="0">
                  <c:v>4</c:v>
                </c:pt>
                <c:pt idx="2">
                  <c:v>23</c:v>
                </c:pt>
                <c:pt idx="4">
                  <c:v>20</c:v>
                </c:pt>
                <c:pt idx="6">
                  <c:v>18</c:v>
                </c:pt>
                <c:pt idx="8">
                  <c:v>18</c:v>
                </c:pt>
                <c:pt idx="10">
                  <c:v>23</c:v>
                </c:pt>
                <c:pt idx="12">
                  <c:v>18</c:v>
                </c:pt>
                <c:pt idx="14">
                  <c:v>13</c:v>
                </c:pt>
                <c:pt idx="18">
                  <c:v>8</c:v>
                </c:pt>
                <c:pt idx="20">
                  <c:v>5</c:v>
                </c:pt>
                <c:pt idx="22">
                  <c:v>6</c:v>
                </c:pt>
                <c:pt idx="24">
                  <c:v>7</c:v>
                </c:pt>
                <c:pt idx="26">
                  <c:v>6</c:v>
                </c:pt>
                <c:pt idx="28">
                  <c:v>5</c:v>
                </c:pt>
                <c:pt idx="30">
                  <c:v>14.4</c:v>
                </c:pt>
              </c:numCache>
            </c:numRef>
          </c:val>
        </c:ser>
        <c:dLbls>
          <c:showVal val="1"/>
        </c:dLbls>
        <c:axId val="72775552"/>
        <c:axId val="72777088"/>
      </c:areaChart>
      <c:catAx>
        <c:axId val="7277555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 sz="1000" b="1" i="0" baseline="0"/>
            </a:pPr>
            <a:endParaRPr lang="ru-RU"/>
          </a:p>
        </c:txPr>
        <c:crossAx val="72777088"/>
        <c:crosses val="autoZero"/>
        <c:auto val="1"/>
        <c:lblAlgn val="ctr"/>
        <c:lblOffset val="100"/>
      </c:catAx>
      <c:valAx>
        <c:axId val="72777088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72775552"/>
        <c:crosses val="autoZero"/>
        <c:crossBetween val="midCat"/>
      </c:valAx>
    </c:plotArea>
    <c:legend>
      <c:legendPos val="b"/>
      <c:legendEntry>
        <c:idx val="2"/>
        <c:txPr>
          <a:bodyPr/>
          <a:lstStyle/>
          <a:p>
            <a:pPr>
              <a:defRPr sz="1400" baseline="0"/>
            </a:pPr>
            <a:endParaRPr lang="ru-RU"/>
          </a:p>
        </c:txPr>
      </c:legendEntry>
      <c:layout>
        <c:manualLayout>
          <c:xMode val="edge"/>
          <c:yMode val="edge"/>
          <c:x val="0.22271737488838061"/>
          <c:y val="0.89822280975963675"/>
          <c:w val="0.53390869356600812"/>
          <c:h val="8.6412106694364818E-2"/>
        </c:manualLayout>
      </c:layout>
      <c:txPr>
        <a:bodyPr/>
        <a:lstStyle/>
        <a:p>
          <a:pPr>
            <a:defRPr sz="1400" baseline="0"/>
          </a:pPr>
          <a:endParaRPr lang="ru-RU"/>
        </a:p>
      </c:txPr>
    </c:legend>
    <c:plotVisOnly val="1"/>
    <c:dispBlanksAs val="zero"/>
  </c:chart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percentStacked"/>
        <c:ser>
          <c:idx val="0"/>
          <c:order val="0"/>
          <c:tx>
            <c:strRef>
              <c:f>'[Лист Microsoft Office Excel.xlsx]Лист2'!$F$4</c:f>
              <c:strCache>
                <c:ptCount val="1"/>
                <c:pt idx="0">
                  <c:v>хорошо</c:v>
                </c:pt>
              </c:strCache>
            </c:strRef>
          </c:tx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300" b="0" i="0" baseline="0"/>
                      <a:t>71</a:t>
                    </a:r>
                    <a:r>
                      <a:rPr lang="ru-RU" sz="1300" b="0" i="0" baseline="0"/>
                      <a:t>%</a:t>
                    </a:r>
                    <a:endParaRPr lang="en-US" sz="1300" b="0" i="0" baseline="0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1300" b="0" i="0" baseline="0"/>
                      <a:t>71</a:t>
                    </a:r>
                    <a:r>
                      <a:rPr lang="ru-RU" sz="1300" b="0" i="0" baseline="0"/>
                      <a:t>%</a:t>
                    </a:r>
                    <a:endParaRPr lang="en-US" sz="1300" b="0" i="0" baseline="0"/>
                  </a:p>
                </c:rich>
              </c:tx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300" baseline="0"/>
                      <a:t>74</a:t>
                    </a:r>
                    <a:r>
                      <a:rPr lang="ru-RU" sz="1300" baseline="0"/>
                      <a:t>%</a:t>
                    </a:r>
                    <a:endParaRPr lang="en-US" sz="1300" baseline="0"/>
                  </a:p>
                </c:rich>
              </c:tx>
              <c:showVal val="1"/>
            </c:dLbl>
            <c:dLbl>
              <c:idx val="4"/>
              <c:tx>
                <c:rich>
                  <a:bodyPr/>
                  <a:lstStyle/>
                  <a:p>
                    <a:r>
                      <a:rPr lang="en-US" sz="1300" baseline="0"/>
                      <a:t>54</a:t>
                    </a:r>
                    <a:r>
                      <a:rPr lang="ru-RU" sz="1300" baseline="0"/>
                      <a:t>%</a:t>
                    </a:r>
                    <a:endParaRPr lang="en-US" sz="1300" baseline="0"/>
                  </a:p>
                </c:rich>
              </c:tx>
              <c:showVal val="1"/>
            </c:dLbl>
            <c:dLbl>
              <c:idx val="7"/>
              <c:layout>
                <c:manualLayout>
                  <c:x val="-4.2397514398232743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74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3"/>
              <c:layout>
                <c:manualLayout>
                  <c:x val="-3.8011564632898308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54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="0" i="0" baseline="0"/>
                </a:pPr>
                <a:endParaRPr lang="ru-RU"/>
              </a:p>
            </c:txPr>
            <c:showVal val="1"/>
          </c:dLbls>
          <c:cat>
            <c:strRef>
              <c:f>'[Лист Microsoft Office Excel.xlsx]Лист2'!$D$5:$E$21</c:f>
              <c:strCache>
                <c:ptCount val="17"/>
                <c:pt idx="1">
                  <c:v>Образование</c:v>
                </c:pt>
                <c:pt idx="2">
                  <c:v>дошкольное</c:v>
                </c:pt>
                <c:pt idx="3">
                  <c:v>Среднее Аверкино</c:v>
                </c:pt>
                <c:pt idx="4">
                  <c:v>Савруха</c:v>
                </c:pt>
                <c:pt idx="5">
                  <c:v>Алькино</c:v>
                </c:pt>
                <c:pt idx="7">
                  <c:v>общее</c:v>
                </c:pt>
                <c:pt idx="8">
                  <c:v>Кротково</c:v>
                </c:pt>
                <c:pt idx="9">
                  <c:v>Среднее Аверкино</c:v>
                </c:pt>
                <c:pt idx="10">
                  <c:v>Савруха</c:v>
                </c:pt>
                <c:pt idx="11">
                  <c:v>Подбельск</c:v>
                </c:pt>
                <c:pt idx="13">
                  <c:v>дополнительное</c:v>
                </c:pt>
                <c:pt idx="14">
                  <c:v>Староганькино</c:v>
                </c:pt>
                <c:pt idx="15">
                  <c:v>Савруха</c:v>
                </c:pt>
                <c:pt idx="16">
                  <c:v>Кротково</c:v>
                </c:pt>
              </c:strCache>
            </c:strRef>
          </c:cat>
          <c:val>
            <c:numRef>
              <c:f>'[Лист Microsoft Office Excel.xlsx]Лист2'!$F$5:$F$21</c:f>
              <c:numCache>
                <c:formatCode>General</c:formatCode>
                <c:ptCount val="17"/>
                <c:pt idx="1">
                  <c:v>71</c:v>
                </c:pt>
                <c:pt idx="2">
                  <c:v>71</c:v>
                </c:pt>
                <c:pt idx="7">
                  <c:v>74</c:v>
                </c:pt>
                <c:pt idx="13">
                  <c:v>54</c:v>
                </c:pt>
              </c:numCache>
            </c:numRef>
          </c:val>
        </c:ser>
        <c:ser>
          <c:idx val="1"/>
          <c:order val="1"/>
          <c:tx>
            <c:strRef>
              <c:f>'[Лист Microsoft Office Excel.xlsx]Лист2'!$G$4</c:f>
              <c:strCache>
                <c:ptCount val="1"/>
              </c:strCache>
            </c:strRef>
          </c:tx>
          <c:dLbls>
            <c:showVal val="1"/>
          </c:dLbls>
          <c:cat>
            <c:strRef>
              <c:f>'[Лист Microsoft Office Excel.xlsx]Лист2'!$D$5:$E$21</c:f>
              <c:strCache>
                <c:ptCount val="17"/>
                <c:pt idx="1">
                  <c:v>Образование</c:v>
                </c:pt>
                <c:pt idx="2">
                  <c:v>дошкольное</c:v>
                </c:pt>
                <c:pt idx="3">
                  <c:v>Среднее Аверкино</c:v>
                </c:pt>
                <c:pt idx="4">
                  <c:v>Савруха</c:v>
                </c:pt>
                <c:pt idx="5">
                  <c:v>Алькино</c:v>
                </c:pt>
                <c:pt idx="7">
                  <c:v>общее</c:v>
                </c:pt>
                <c:pt idx="8">
                  <c:v>Кротково</c:v>
                </c:pt>
                <c:pt idx="9">
                  <c:v>Среднее Аверкино</c:v>
                </c:pt>
                <c:pt idx="10">
                  <c:v>Савруха</c:v>
                </c:pt>
                <c:pt idx="11">
                  <c:v>Подбельск</c:v>
                </c:pt>
                <c:pt idx="13">
                  <c:v>дополнительное</c:v>
                </c:pt>
                <c:pt idx="14">
                  <c:v>Староганькино</c:v>
                </c:pt>
                <c:pt idx="15">
                  <c:v>Савруха</c:v>
                </c:pt>
                <c:pt idx="16">
                  <c:v>Кротково</c:v>
                </c:pt>
              </c:strCache>
            </c:strRef>
          </c:cat>
          <c:val>
            <c:numRef>
              <c:f>'[Лист Microsoft Office Excel.xlsx]Лист2'!$G$5:$G$21</c:f>
              <c:numCache>
                <c:formatCode>General</c:formatCode>
                <c:ptCount val="17"/>
              </c:numCache>
            </c:numRef>
          </c:val>
        </c:ser>
        <c:ser>
          <c:idx val="2"/>
          <c:order val="2"/>
          <c:tx>
            <c:strRef>
              <c:f>'[Лист Microsoft Office Excel.xlsx]Лист2'!$H$4</c:f>
              <c:strCache>
                <c:ptCount val="1"/>
                <c:pt idx="0">
                  <c:v>плохо</c:v>
                </c:pt>
              </c:strCache>
            </c:strRef>
          </c:tx>
          <c:dLbls>
            <c:dLbl>
              <c:idx val="1"/>
              <c:layout>
                <c:manualLayout>
                  <c:x val="0"/>
                  <c:y val="-5.7970792215152514E-2"/>
                </c:manualLayout>
              </c:layout>
              <c:tx>
                <c:rich>
                  <a:bodyPr/>
                  <a:lstStyle/>
                  <a:p>
                    <a:r>
                      <a:rPr lang="en-US" sz="1300" b="0" i="0" baseline="0"/>
                      <a:t>11</a:t>
                    </a:r>
                    <a:r>
                      <a:rPr lang="ru-RU" sz="1300" b="0" i="0" baseline="0"/>
                      <a:t>%</a:t>
                    </a:r>
                    <a:endParaRPr lang="en-US" sz="1300" b="0" i="0" baseline="0"/>
                  </a:p>
                </c:rich>
              </c:tx>
              <c:showVal val="1"/>
            </c:dLbl>
            <c:dLbl>
              <c:idx val="2"/>
              <c:layout>
                <c:manualLayout>
                  <c:x val="1.4619832551114734E-3"/>
                  <c:y val="-5.7970792215152514E-2"/>
                </c:manualLayout>
              </c:layout>
              <c:tx>
                <c:rich>
                  <a:bodyPr/>
                  <a:lstStyle/>
                  <a:p>
                    <a:r>
                      <a:rPr lang="en-US" sz="1300" b="0" i="0" baseline="0"/>
                      <a:t>11</a:t>
                    </a:r>
                    <a:r>
                      <a:rPr lang="ru-RU" sz="1300" b="0" i="0" baseline="0"/>
                      <a:t>%</a:t>
                    </a:r>
                    <a:endParaRPr lang="en-US" sz="1300" b="0" i="0" baseline="0"/>
                  </a:p>
                </c:rich>
              </c:tx>
              <c:showVal val="1"/>
            </c:dLbl>
            <c:dLbl>
              <c:idx val="3"/>
              <c:layout>
                <c:manualLayout>
                  <c:x val="-2.9239665102229746E-3"/>
                  <c:y val="-0.3362305948478847"/>
                </c:manualLayout>
              </c:layout>
              <c:tx>
                <c:rich>
                  <a:bodyPr/>
                  <a:lstStyle/>
                  <a:p>
                    <a:r>
                      <a:rPr lang="ru-RU" sz="1300" b="0" i="0" baseline="0"/>
                      <a:t>29%</a:t>
                    </a:r>
                    <a:endParaRPr lang="en-US" sz="1300" b="0" i="0" baseline="0"/>
                  </a:p>
                </c:rich>
              </c:tx>
              <c:showVal val="1"/>
            </c:dLbl>
            <c:dLbl>
              <c:idx val="4"/>
              <c:layout>
                <c:manualLayout>
                  <c:x val="-4.0781274642188239E-3"/>
                  <c:y val="-0.3362305948478847"/>
                </c:manualLayout>
              </c:layout>
              <c:tx>
                <c:rich>
                  <a:bodyPr/>
                  <a:lstStyle/>
                  <a:p>
                    <a:r>
                      <a:rPr lang="ru-RU" sz="1300" b="0" i="0" baseline="0"/>
                      <a:t>26%</a:t>
                    </a:r>
                    <a:endParaRPr lang="en-US" sz="1300" b="0" i="0" baseline="0"/>
                  </a:p>
                </c:rich>
              </c:tx>
              <c:showVal val="1"/>
            </c:dLbl>
            <c:dLbl>
              <c:idx val="5"/>
              <c:layout>
                <c:manualLayout>
                  <c:x val="-1.4619832551114734E-3"/>
                  <c:y val="-0.3362305948478847"/>
                </c:manualLayout>
              </c:layout>
              <c:tx>
                <c:rich>
                  <a:bodyPr/>
                  <a:lstStyle/>
                  <a:p>
                    <a:r>
                      <a:rPr lang="en-US" sz="1300" baseline="0"/>
                      <a:t>26</a:t>
                    </a:r>
                    <a:r>
                      <a:rPr lang="ru-RU" sz="1300" baseline="0"/>
                      <a:t>%</a:t>
                    </a:r>
                    <a:endParaRPr lang="en-US" sz="1300" baseline="0"/>
                  </a:p>
                </c:rich>
              </c:tx>
              <c:showVal val="1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ru-RU"/>
                      <a:t>11</a:t>
                    </a:r>
                    <a:r>
                      <a:rPr lang="en-US"/>
                      <a:t>%</a:t>
                    </a:r>
                  </a:p>
                </c:rich>
              </c:tx>
              <c:showVal val="1"/>
            </c:dLbl>
            <c:dLbl>
              <c:idx val="8"/>
              <c:layout>
                <c:manualLayout>
                  <c:x val="-5.3605433432879389E-17"/>
                  <c:y val="-0.336230594847884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29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9"/>
              <c:layout>
                <c:manualLayout>
                  <c:x val="0"/>
                  <c:y val="-0.336230594847884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28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0"/>
              <c:layout>
                <c:manualLayout>
                  <c:x val="0"/>
                  <c:y val="-0.336230594847884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18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1"/>
              <c:layout>
                <c:manualLayout>
                  <c:x val="-7.3099162755573674E-3"/>
                  <c:y val="-0.3362305948478847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18</a:t>
                    </a:r>
                    <a:r>
                      <a:rPr lang="ru-RU" dirty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3"/>
              <c:layout>
                <c:manualLayout>
                  <c:x val="-5.8479330204458937E-3"/>
                  <c:y val="-8.1159109101213545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14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4"/>
              <c:layout>
                <c:manualLayout>
                  <c:x val="-2.9239665102229482E-3"/>
                  <c:y val="-0.336230594847884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68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5"/>
              <c:layout>
                <c:manualLayout>
                  <c:x val="-4.3859497653343143E-3"/>
                  <c:y val="-0.336230594847884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47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6"/>
              <c:layout>
                <c:manualLayout>
                  <c:x val="-2.9239665102228402E-3"/>
                  <c:y val="-0.336230594847884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25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="0" i="0" baseline="0"/>
                </a:pPr>
                <a:endParaRPr lang="ru-RU"/>
              </a:p>
            </c:txPr>
            <c:showVal val="1"/>
          </c:dLbls>
          <c:cat>
            <c:strRef>
              <c:f>'[Лист Microsoft Office Excel.xlsx]Лист2'!$D$5:$E$21</c:f>
              <c:strCache>
                <c:ptCount val="17"/>
                <c:pt idx="1">
                  <c:v>Образование</c:v>
                </c:pt>
                <c:pt idx="2">
                  <c:v>дошкольное</c:v>
                </c:pt>
                <c:pt idx="3">
                  <c:v>Среднее Аверкино</c:v>
                </c:pt>
                <c:pt idx="4">
                  <c:v>Савруха</c:v>
                </c:pt>
                <c:pt idx="5">
                  <c:v>Алькино</c:v>
                </c:pt>
                <c:pt idx="7">
                  <c:v>общее</c:v>
                </c:pt>
                <c:pt idx="8">
                  <c:v>Кротково</c:v>
                </c:pt>
                <c:pt idx="9">
                  <c:v>Среднее Аверкино</c:v>
                </c:pt>
                <c:pt idx="10">
                  <c:v>Савруха</c:v>
                </c:pt>
                <c:pt idx="11">
                  <c:v>Подбельск</c:v>
                </c:pt>
                <c:pt idx="13">
                  <c:v>дополнительное</c:v>
                </c:pt>
                <c:pt idx="14">
                  <c:v>Староганькино</c:v>
                </c:pt>
                <c:pt idx="15">
                  <c:v>Савруха</c:v>
                </c:pt>
                <c:pt idx="16">
                  <c:v>Кротково</c:v>
                </c:pt>
              </c:strCache>
            </c:strRef>
          </c:cat>
          <c:val>
            <c:numRef>
              <c:f>'[Лист Microsoft Office Excel.xlsx]Лист2'!$H$5:$H$21</c:f>
              <c:numCache>
                <c:formatCode>General</c:formatCode>
                <c:ptCount val="17"/>
                <c:pt idx="1">
                  <c:v>11</c:v>
                </c:pt>
                <c:pt idx="2">
                  <c:v>11</c:v>
                </c:pt>
                <c:pt idx="3">
                  <c:v>29</c:v>
                </c:pt>
                <c:pt idx="4">
                  <c:v>26</c:v>
                </c:pt>
                <c:pt idx="5">
                  <c:v>26</c:v>
                </c:pt>
                <c:pt idx="7">
                  <c:v>11</c:v>
                </c:pt>
                <c:pt idx="8">
                  <c:v>29</c:v>
                </c:pt>
                <c:pt idx="9">
                  <c:v>28</c:v>
                </c:pt>
                <c:pt idx="10">
                  <c:v>18</c:v>
                </c:pt>
                <c:pt idx="11">
                  <c:v>18</c:v>
                </c:pt>
                <c:pt idx="13">
                  <c:v>14</c:v>
                </c:pt>
                <c:pt idx="14">
                  <c:v>68</c:v>
                </c:pt>
                <c:pt idx="15">
                  <c:v>47</c:v>
                </c:pt>
                <c:pt idx="16">
                  <c:v>25</c:v>
                </c:pt>
              </c:numCache>
            </c:numRef>
          </c:val>
        </c:ser>
        <c:dLbls>
          <c:showVal val="1"/>
        </c:dLbls>
        <c:gapWidth val="95"/>
        <c:overlap val="100"/>
        <c:axId val="78234752"/>
        <c:axId val="78236288"/>
      </c:barChart>
      <c:catAx>
        <c:axId val="7823475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 b="1" i="0" baseline="0"/>
            </a:pPr>
            <a:endParaRPr lang="ru-RU"/>
          </a:p>
        </c:txPr>
        <c:crossAx val="78236288"/>
        <c:crosses val="autoZero"/>
        <c:auto val="1"/>
        <c:lblAlgn val="ctr"/>
        <c:lblOffset val="100"/>
      </c:catAx>
      <c:valAx>
        <c:axId val="78236288"/>
        <c:scaling>
          <c:orientation val="minMax"/>
        </c:scaling>
        <c:delete val="1"/>
        <c:axPos val="l"/>
        <c:numFmt formatCode="0%" sourceLinked="1"/>
        <c:tickLblPos val="nextTo"/>
        <c:crossAx val="78234752"/>
        <c:crosses val="autoZero"/>
        <c:crossBetween val="between"/>
      </c:valAx>
    </c:plotArea>
    <c:legend>
      <c:legendPos val="t"/>
      <c:legendEntry>
        <c:idx val="1"/>
        <c:delete val="1"/>
      </c:legendEntry>
      <c:layout>
        <c:manualLayout>
          <c:xMode val="edge"/>
          <c:yMode val="edge"/>
          <c:x val="5.8479330204458937E-3"/>
          <c:y val="0.19162167768020424"/>
          <c:w val="6.4055127129228978E-2"/>
          <c:h val="0.40026394512512192"/>
        </c:manualLayout>
      </c:layout>
      <c:txPr>
        <a:bodyPr/>
        <a:lstStyle/>
        <a:p>
          <a:pPr>
            <a:defRPr sz="1400" b="1" i="0" baseline="0"/>
          </a:pPr>
          <a:endParaRPr lang="ru-RU"/>
        </a:p>
      </c:txPr>
    </c:legend>
    <c:plotVisOnly val="1"/>
  </c:chart>
  <c:txPr>
    <a:bodyPr/>
    <a:lstStyle/>
    <a:p>
      <a:pPr>
        <a:defRPr b="0" i="1" baseline="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6.4095282618194305E-2"/>
          <c:y val="2.3173572497750598E-2"/>
          <c:w val="0.87464249157446761"/>
          <c:h val="0.61544219294863023"/>
        </c:manualLayout>
      </c:layout>
      <c:bar3DChart>
        <c:barDir val="col"/>
        <c:grouping val="clustered"/>
        <c:ser>
          <c:idx val="0"/>
          <c:order val="0"/>
          <c:tx>
            <c:strRef>
              <c:f>Лист3!$G$2</c:f>
              <c:strCache>
                <c:ptCount val="1"/>
                <c:pt idx="0">
                  <c:v>хорошо</c:v>
                </c:pt>
              </c:strCache>
            </c:strRef>
          </c:tx>
          <c:dLbls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Val val="1"/>
          </c:dLbls>
          <c:cat>
            <c:strRef>
              <c:f>Лист3!$C$3:$F$20</c:f>
              <c:strCache>
                <c:ptCount val="18"/>
                <c:pt idx="1">
                  <c:v>работа ФАПов</c:v>
                </c:pt>
                <c:pt idx="2">
                  <c:v>Красные Ключи</c:v>
                </c:pt>
                <c:pt idx="3">
                  <c:v>Мочалеевка</c:v>
                </c:pt>
                <c:pt idx="5">
                  <c:v>работа медицинских учреждений</c:v>
                </c:pt>
                <c:pt idx="6">
                  <c:v>Среднее Аверкино</c:v>
                </c:pt>
                <c:pt idx="7">
                  <c:v>Малый Толкай</c:v>
                </c:pt>
                <c:pt idx="9">
                  <c:v>работа скорой помощи</c:v>
                </c:pt>
                <c:pt idx="10">
                  <c:v>Подбельск</c:v>
                </c:pt>
                <c:pt idx="11">
                  <c:v>Малый Толкай</c:v>
                </c:pt>
                <c:pt idx="12">
                  <c:v>Новое Мансуркино</c:v>
                </c:pt>
                <c:pt idx="13">
                  <c:v>Савруха</c:v>
                </c:pt>
                <c:pt idx="14">
                  <c:v>Большой Толкай</c:v>
                </c:pt>
                <c:pt idx="15">
                  <c:v>Красные Ключи</c:v>
                </c:pt>
                <c:pt idx="17">
                  <c:v>работа реабилитационного центра</c:v>
                </c:pt>
              </c:strCache>
            </c:strRef>
          </c:cat>
          <c:val>
            <c:numRef>
              <c:f>Лист3!$G$3:$G$20</c:f>
              <c:numCache>
                <c:formatCode>General</c:formatCode>
                <c:ptCount val="18"/>
                <c:pt idx="1">
                  <c:v>72</c:v>
                </c:pt>
                <c:pt idx="5">
                  <c:v>53</c:v>
                </c:pt>
                <c:pt idx="6">
                  <c:v>97</c:v>
                </c:pt>
                <c:pt idx="9">
                  <c:v>52</c:v>
                </c:pt>
                <c:pt idx="17">
                  <c:v>39</c:v>
                </c:pt>
              </c:numCache>
            </c:numRef>
          </c:val>
        </c:ser>
        <c:ser>
          <c:idx val="1"/>
          <c:order val="1"/>
          <c:tx>
            <c:strRef>
              <c:f>Лист3!$H$2</c:f>
              <c:strCache>
                <c:ptCount val="1"/>
                <c:pt idx="0">
                  <c:v>плохо</c:v>
                </c:pt>
              </c:strCache>
            </c:strRef>
          </c:tx>
          <c:dLbls>
            <c:dLbl>
              <c:idx val="1"/>
              <c:layout>
                <c:manualLayout>
                  <c:x val="1.1174428561383162E-2"/>
                  <c:y val="-2.0825678040244974E-2"/>
                </c:manualLayout>
              </c:layout>
              <c:showVal val="1"/>
            </c:dLbl>
            <c:dLbl>
              <c:idx val="3"/>
              <c:layout>
                <c:manualLayout>
                  <c:x val="7.1277403101841713E-3"/>
                  <c:y val="-1.0063648293963258E-2"/>
                </c:manualLayout>
              </c:layout>
              <c:showVal val="1"/>
            </c:dLbl>
            <c:dLbl>
              <c:idx val="5"/>
              <c:layout>
                <c:manualLayout>
                  <c:x val="3.4682080924855592E-2"/>
                  <c:y val="-9.7146326654523468E-3"/>
                </c:manualLayout>
              </c:layout>
              <c:showVal val="1"/>
            </c:dLbl>
            <c:dLbl>
              <c:idx val="6"/>
              <c:layout>
                <c:manualLayout>
                  <c:x val="2.2400596032237104E-2"/>
                  <c:y val="5.5555555555555558E-3"/>
                </c:manualLayout>
              </c:layout>
              <c:showVal val="1"/>
            </c:dLbl>
            <c:dLbl>
              <c:idx val="7"/>
              <c:layout>
                <c:manualLayout>
                  <c:x val="2.3121387283236993E-2"/>
                  <c:y val="-2.1857923497267808E-2"/>
                </c:manualLayout>
              </c:layout>
              <c:showVal val="1"/>
            </c:dLbl>
            <c:dLbl>
              <c:idx val="9"/>
              <c:layout>
                <c:manualLayout>
                  <c:x val="1.3440357619342267E-2"/>
                  <c:y val="-1.1111111111111115E-2"/>
                </c:manualLayout>
              </c:layout>
              <c:showVal val="1"/>
            </c:dLbl>
            <c:dLbl>
              <c:idx val="17"/>
              <c:layout>
                <c:manualLayout>
                  <c:x val="1.6427103756973878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Val val="1"/>
          </c:dLbls>
          <c:cat>
            <c:strRef>
              <c:f>Лист3!$C$3:$F$20</c:f>
              <c:strCache>
                <c:ptCount val="18"/>
                <c:pt idx="1">
                  <c:v>работа ФАПов</c:v>
                </c:pt>
                <c:pt idx="2">
                  <c:v>Красные Ключи</c:v>
                </c:pt>
                <c:pt idx="3">
                  <c:v>Мочалеевка</c:v>
                </c:pt>
                <c:pt idx="5">
                  <c:v>работа медицинских учреждений</c:v>
                </c:pt>
                <c:pt idx="6">
                  <c:v>Среднее Аверкино</c:v>
                </c:pt>
                <c:pt idx="7">
                  <c:v>Малый Толкай</c:v>
                </c:pt>
                <c:pt idx="9">
                  <c:v>работа скорой помощи</c:v>
                </c:pt>
                <c:pt idx="10">
                  <c:v>Подбельск</c:v>
                </c:pt>
                <c:pt idx="11">
                  <c:v>Малый Толкай</c:v>
                </c:pt>
                <c:pt idx="12">
                  <c:v>Новое Мансуркино</c:v>
                </c:pt>
                <c:pt idx="13">
                  <c:v>Савруха</c:v>
                </c:pt>
                <c:pt idx="14">
                  <c:v>Большой Толкай</c:v>
                </c:pt>
                <c:pt idx="15">
                  <c:v>Красные Ключи</c:v>
                </c:pt>
                <c:pt idx="17">
                  <c:v>работа реабилитационного центра</c:v>
                </c:pt>
              </c:strCache>
            </c:strRef>
          </c:cat>
          <c:val>
            <c:numRef>
              <c:f>Лист3!$H$3:$H$20</c:f>
              <c:numCache>
                <c:formatCode>General</c:formatCode>
                <c:ptCount val="18"/>
                <c:pt idx="1">
                  <c:v>6</c:v>
                </c:pt>
                <c:pt idx="2">
                  <c:v>29</c:v>
                </c:pt>
                <c:pt idx="3">
                  <c:v>16</c:v>
                </c:pt>
                <c:pt idx="5">
                  <c:v>25</c:v>
                </c:pt>
                <c:pt idx="6">
                  <c:v>3</c:v>
                </c:pt>
                <c:pt idx="7">
                  <c:v>51</c:v>
                </c:pt>
                <c:pt idx="9">
                  <c:v>13</c:v>
                </c:pt>
                <c:pt idx="10">
                  <c:v>38</c:v>
                </c:pt>
                <c:pt idx="11">
                  <c:v>32</c:v>
                </c:pt>
                <c:pt idx="12">
                  <c:v>31</c:v>
                </c:pt>
                <c:pt idx="13">
                  <c:v>28</c:v>
                </c:pt>
                <c:pt idx="14">
                  <c:v>26</c:v>
                </c:pt>
                <c:pt idx="15">
                  <c:v>26</c:v>
                </c:pt>
                <c:pt idx="17">
                  <c:v>7</c:v>
                </c:pt>
              </c:numCache>
            </c:numRef>
          </c:val>
        </c:ser>
        <c:shape val="box"/>
        <c:axId val="78250752"/>
        <c:axId val="78252288"/>
        <c:axId val="0"/>
      </c:bar3DChart>
      <c:catAx>
        <c:axId val="7825075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78252288"/>
        <c:crosses val="autoZero"/>
        <c:auto val="1"/>
        <c:lblAlgn val="ctr"/>
        <c:lblOffset val="100"/>
      </c:catAx>
      <c:valAx>
        <c:axId val="78252288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78250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854667627946867"/>
          <c:y val="4.1472078921169338E-2"/>
          <c:w val="0.34800162098229642"/>
          <c:h val="0.14574426041572403"/>
        </c:manualLayout>
      </c:layout>
      <c:txPr>
        <a:bodyPr/>
        <a:lstStyle/>
        <a:p>
          <a:pPr>
            <a:defRPr sz="1400" baseline="0"/>
          </a:pPr>
          <a:endParaRPr lang="ru-RU"/>
        </a:p>
      </c:txPr>
    </c:legend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bar"/>
        <c:grouping val="stacked"/>
        <c:ser>
          <c:idx val="0"/>
          <c:order val="0"/>
          <c:tx>
            <c:strRef>
              <c:f>Лист4!$F$2</c:f>
              <c:strCache>
                <c:ptCount val="1"/>
                <c:pt idx="0">
                  <c:v>хорошо</c:v>
                </c:pt>
              </c:strCache>
            </c:strRef>
          </c:tx>
          <c:dLbls>
            <c:dLbl>
              <c:idx val="0"/>
              <c:layout>
                <c:manualLayout>
                  <c:x val="5.9734922752632301E-3"/>
                  <c:y val="2.777755905511811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59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6"/>
              <c:layout>
                <c:manualLayout>
                  <c:x val="-2.9867461376316142E-3"/>
                  <c:y val="2.499999999999994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53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Val val="1"/>
          </c:dLbls>
          <c:cat>
            <c:strRef>
              <c:f>Лист4!$B$3:$E$13</c:f>
              <c:strCache>
                <c:ptCount val="11"/>
                <c:pt idx="0">
                  <c:v>работа сельских домов культуры</c:v>
                </c:pt>
                <c:pt idx="1">
                  <c:v>Малое Ибряйкино</c:v>
                </c:pt>
                <c:pt idx="2">
                  <c:v>Малый Толкай</c:v>
                </c:pt>
                <c:pt idx="3">
                  <c:v>Подбельск</c:v>
                </c:pt>
                <c:pt idx="4">
                  <c:v>Мочалеевка</c:v>
                </c:pt>
                <c:pt idx="6">
                  <c:v>работа РДК</c:v>
                </c:pt>
                <c:pt idx="7">
                  <c:v>Подбельск</c:v>
                </c:pt>
                <c:pt idx="8">
                  <c:v>Малое Ибряйкино</c:v>
                </c:pt>
                <c:pt idx="9">
                  <c:v>Большой Толкай</c:v>
                </c:pt>
                <c:pt idx="10">
                  <c:v>Малый Толкай</c:v>
                </c:pt>
              </c:strCache>
            </c:strRef>
          </c:cat>
          <c:val>
            <c:numRef>
              <c:f>Лист4!$F$3:$F$13</c:f>
              <c:numCache>
                <c:formatCode>General</c:formatCode>
                <c:ptCount val="11"/>
                <c:pt idx="0">
                  <c:v>59</c:v>
                </c:pt>
                <c:pt idx="6">
                  <c:v>53</c:v>
                </c:pt>
              </c:numCache>
            </c:numRef>
          </c:val>
        </c:ser>
        <c:ser>
          <c:idx val="1"/>
          <c:order val="1"/>
          <c:tx>
            <c:strRef>
              <c:f>Лист4!$G$2</c:f>
              <c:strCache>
                <c:ptCount val="1"/>
                <c:pt idx="0">
                  <c:v>плохо</c:v>
                </c:pt>
              </c:strCache>
            </c:strRef>
          </c:tx>
          <c:dLbls>
            <c:dLbl>
              <c:idx val="0"/>
              <c:layout>
                <c:manualLayout>
                  <c:x val="8.3628891853685244E-2"/>
                  <c:y val="-1.111111111111121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11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>
                <c:manualLayout>
                  <c:x val="0.23296619873526594"/>
                  <c:y val="-1.1111111111111011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57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>
                <c:manualLayout>
                  <c:x val="0.17323127598263363"/>
                  <c:y val="-1.388888888888889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38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>
                <c:manualLayout>
                  <c:x val="0.14784393381276495"/>
                  <c:y val="-1.3888888888888892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26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>
                <c:manualLayout>
                  <c:x val="0.11050960709236968"/>
                  <c:y val="-1.66666666666666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20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6"/>
              <c:layout>
                <c:manualLayout>
                  <c:x val="7.4668653440790364E-2"/>
                  <c:y val="-2.7777777777778295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11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7"/>
              <c:layout>
                <c:manualLayout>
                  <c:x val="0.17621802212026527"/>
                  <c:y val="-5.5555555555555558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37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8"/>
              <c:layout>
                <c:manualLayout>
                  <c:x val="0.15232405301921231"/>
                  <c:y val="-5.5555555555555558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32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9"/>
              <c:layout>
                <c:manualLayout>
                  <c:x val="0.15381742608802818"/>
                  <c:y val="-8.333333333333335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31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0"/>
              <c:layout>
                <c:manualLayout>
                  <c:x val="0.13589694926223841"/>
                  <c:y val="-8.333333333333335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27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400" baseline="0"/>
                </a:pPr>
                <a:endParaRPr lang="ru-RU"/>
              </a:p>
            </c:txPr>
            <c:showVal val="1"/>
          </c:dLbls>
          <c:cat>
            <c:strRef>
              <c:f>Лист4!$B$3:$E$13</c:f>
              <c:strCache>
                <c:ptCount val="11"/>
                <c:pt idx="0">
                  <c:v>работа сельских домов культуры</c:v>
                </c:pt>
                <c:pt idx="1">
                  <c:v>Малое Ибряйкино</c:v>
                </c:pt>
                <c:pt idx="2">
                  <c:v>Малый Толкай</c:v>
                </c:pt>
                <c:pt idx="3">
                  <c:v>Подбельск</c:v>
                </c:pt>
                <c:pt idx="4">
                  <c:v>Мочалеевка</c:v>
                </c:pt>
                <c:pt idx="6">
                  <c:v>работа РДК</c:v>
                </c:pt>
                <c:pt idx="7">
                  <c:v>Подбельск</c:v>
                </c:pt>
                <c:pt idx="8">
                  <c:v>Малое Ибряйкино</c:v>
                </c:pt>
                <c:pt idx="9">
                  <c:v>Большой Толкай</c:v>
                </c:pt>
                <c:pt idx="10">
                  <c:v>Малый Толкай</c:v>
                </c:pt>
              </c:strCache>
            </c:strRef>
          </c:cat>
          <c:val>
            <c:numRef>
              <c:f>Лист4!$G$3:$G$13</c:f>
              <c:numCache>
                <c:formatCode>General</c:formatCode>
                <c:ptCount val="11"/>
                <c:pt idx="0">
                  <c:v>11</c:v>
                </c:pt>
                <c:pt idx="1">
                  <c:v>57</c:v>
                </c:pt>
                <c:pt idx="2">
                  <c:v>38</c:v>
                </c:pt>
                <c:pt idx="3">
                  <c:v>26</c:v>
                </c:pt>
                <c:pt idx="4">
                  <c:v>20</c:v>
                </c:pt>
                <c:pt idx="6">
                  <c:v>11</c:v>
                </c:pt>
                <c:pt idx="7">
                  <c:v>37</c:v>
                </c:pt>
                <c:pt idx="8">
                  <c:v>32</c:v>
                </c:pt>
                <c:pt idx="9">
                  <c:v>31</c:v>
                </c:pt>
                <c:pt idx="10">
                  <c:v>27</c:v>
                </c:pt>
              </c:numCache>
            </c:numRef>
          </c:val>
        </c:ser>
        <c:shape val="cylinder"/>
        <c:axId val="78581760"/>
        <c:axId val="78583296"/>
        <c:axId val="0"/>
      </c:bar3DChart>
      <c:catAx>
        <c:axId val="78581760"/>
        <c:scaling>
          <c:orientation val="minMax"/>
        </c:scaling>
        <c:axPos val="l"/>
        <c:tickLblPos val="nextTo"/>
        <c:txPr>
          <a:bodyPr/>
          <a:lstStyle/>
          <a:p>
            <a:pPr>
              <a:defRPr sz="1200" b="1" i="0" baseline="0"/>
            </a:pPr>
            <a:endParaRPr lang="ru-RU"/>
          </a:p>
        </c:txPr>
        <c:crossAx val="78583296"/>
        <c:crosses val="autoZero"/>
        <c:auto val="1"/>
        <c:lblAlgn val="ctr"/>
        <c:lblOffset val="100"/>
      </c:catAx>
      <c:valAx>
        <c:axId val="78583296"/>
        <c:scaling>
          <c:orientation val="minMax"/>
        </c:scaling>
        <c:delete val="1"/>
        <c:axPos val="b"/>
        <c:numFmt formatCode="General" sourceLinked="1"/>
        <c:tickLblPos val="nextTo"/>
        <c:crossAx val="785817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041672634279521"/>
          <c:y val="0.30829248158496364"/>
          <c:w val="0.12017149567074675"/>
          <c:h val="0.35384514435695535"/>
        </c:manualLayout>
      </c:layout>
      <c:txPr>
        <a:bodyPr/>
        <a:lstStyle/>
        <a:p>
          <a:pPr>
            <a:defRPr sz="1350" b="1" i="0" baseline="0"/>
          </a:pPr>
          <a:endParaRPr lang="ru-RU"/>
        </a:p>
      </c:txPr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0.1653016014526523"/>
          <c:y val="6.7062573769533423E-2"/>
          <c:w val="0.81712195009500865"/>
          <c:h val="0.57892389837058011"/>
        </c:manualLayout>
      </c:layout>
      <c:bar3DChart>
        <c:barDir val="col"/>
        <c:grouping val="percentStacked"/>
        <c:ser>
          <c:idx val="0"/>
          <c:order val="0"/>
          <c:tx>
            <c:strRef>
              <c:f>Лист5!$E$2</c:f>
              <c:strCache>
                <c:ptCount val="1"/>
                <c:pt idx="0">
                  <c:v>хорошо</c:v>
                </c:pt>
              </c:strCache>
            </c:strRef>
          </c:tx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65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65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62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en-US"/>
                      <a:t>62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aseline="0"/>
                </a:pPr>
                <a:endParaRPr lang="ru-RU"/>
              </a:p>
            </c:txPr>
            <c:showVal val="1"/>
          </c:dLbls>
          <c:cat>
            <c:strRef>
              <c:f>Лист5!$A$3:$D$21</c:f>
              <c:strCache>
                <c:ptCount val="19"/>
                <c:pt idx="1">
                  <c:v>Работа социальных работников</c:v>
                </c:pt>
                <c:pt idx="2">
                  <c:v>Подбельск</c:v>
                </c:pt>
                <c:pt idx="3">
                  <c:v>Мочалеевка</c:v>
                </c:pt>
                <c:pt idx="5">
                  <c:v>Работа УСЗН</c:v>
                </c:pt>
                <c:pt idx="6">
                  <c:v>Подбельск</c:v>
                </c:pt>
                <c:pt idx="7">
                  <c:v>Мочалеевка</c:v>
                </c:pt>
                <c:pt idx="9">
                  <c:v>Работа ЦСО</c:v>
                </c:pt>
                <c:pt idx="10">
                  <c:v>Подбельск</c:v>
                </c:pt>
                <c:pt idx="11">
                  <c:v>Мочалеевка</c:v>
                </c:pt>
                <c:pt idx="12">
                  <c:v>Савруха</c:v>
                </c:pt>
                <c:pt idx="13">
                  <c:v>Алькино</c:v>
                </c:pt>
                <c:pt idx="15">
                  <c:v>Работа Управления семьи</c:v>
                </c:pt>
                <c:pt idx="16">
                  <c:v>Подбельск</c:v>
                </c:pt>
                <c:pt idx="17">
                  <c:v>Мочалеевка</c:v>
                </c:pt>
                <c:pt idx="18">
                  <c:v>Алькино</c:v>
                </c:pt>
              </c:strCache>
            </c:strRef>
          </c:cat>
          <c:val>
            <c:numRef>
              <c:f>Лист5!$E$3:$E$21</c:f>
              <c:numCache>
                <c:formatCode>General</c:formatCode>
                <c:ptCount val="19"/>
                <c:pt idx="1">
                  <c:v>65</c:v>
                </c:pt>
                <c:pt idx="5">
                  <c:v>65</c:v>
                </c:pt>
                <c:pt idx="9">
                  <c:v>62</c:v>
                </c:pt>
                <c:pt idx="15">
                  <c:v>62</c:v>
                </c:pt>
              </c:numCache>
            </c:numRef>
          </c:val>
        </c:ser>
        <c:ser>
          <c:idx val="1"/>
          <c:order val="1"/>
          <c:tx>
            <c:strRef>
              <c:f>Лист5!$F$2</c:f>
              <c:strCache>
                <c:ptCount val="1"/>
                <c:pt idx="0">
                  <c:v>плохо</c:v>
                </c:pt>
              </c:strCache>
            </c:strRef>
          </c:tx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14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>
                <c:manualLayout>
                  <c:x val="4.4801192064474211E-3"/>
                  <c:y val="-0.3138888888888889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28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>
                <c:manualLayout>
                  <c:x val="1.3440357619342267E-2"/>
                  <c:y val="-0.3138888888888889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18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8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6"/>
              <c:layout>
                <c:manualLayout>
                  <c:x val="2.9867461376316142E-3"/>
                  <c:y val="-0.31388888888888899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29%</a:t>
                    </a:r>
                    <a:endParaRPr lang="en-US"/>
                  </a:p>
                </c:rich>
              </c:tx>
              <c:showVal val="1"/>
            </c:dLbl>
            <c:dLbl>
              <c:idx val="7"/>
              <c:layout>
                <c:manualLayout>
                  <c:x val="1.0453611481710593E-2"/>
                  <c:y val="-0.3138888888888889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19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8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0"/>
              <c:layout>
                <c:manualLayout>
                  <c:x val="8.9602384128948439E-3"/>
                  <c:y val="-0.31388888888888899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23%</a:t>
                    </a:r>
                    <a:endParaRPr lang="en-US"/>
                  </a:p>
                </c:rich>
              </c:tx>
              <c:showVal val="1"/>
            </c:dLbl>
            <c:dLbl>
              <c:idx val="11"/>
              <c:layout>
                <c:manualLayout>
                  <c:x val="8.9602384128948439E-3"/>
                  <c:y val="-0.3138888888888889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18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2"/>
              <c:layout>
                <c:manualLayout>
                  <c:x val="1.0453611481710649E-2"/>
                  <c:y val="-0.31388888888888899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15</a:t>
                    </a:r>
                    <a:r>
                      <a:rPr lang="ru-RU" dirty="0"/>
                      <a:t>%</a:t>
                    </a:r>
                    <a:endParaRPr lang="en-US" dirty="0"/>
                  </a:p>
                </c:rich>
              </c:tx>
              <c:showVal val="1"/>
            </c:dLbl>
            <c:dLbl>
              <c:idx val="13"/>
              <c:layout>
                <c:manualLayout>
                  <c:x val="1.1946984550526455E-2"/>
                  <c:y val="-0.3138888888888889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14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en-US"/>
                      <a:t>7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6"/>
              <c:layout>
                <c:manualLayout>
                  <c:x val="1.0951275994574461E-16"/>
                  <c:y val="-0.31388888888888899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23</a:t>
                    </a:r>
                    <a:r>
                      <a:rPr lang="en-US"/>
                      <a:t>%</a:t>
                    </a:r>
                  </a:p>
                </c:rich>
              </c:tx>
              <c:showVal val="1"/>
            </c:dLbl>
            <c:dLbl>
              <c:idx val="17"/>
              <c:layout>
                <c:manualLayout>
                  <c:x val="-1.0951275994574461E-16"/>
                  <c:y val="-0.31388888888888899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17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8"/>
              <c:layout>
                <c:manualLayout>
                  <c:x val="1.0453611481710649E-2"/>
                  <c:y val="-0.31666666666666676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15</a:t>
                    </a:r>
                    <a:r>
                      <a:rPr lang="ru-RU" dirty="0"/>
                      <a:t>%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aseline="0"/>
                </a:pPr>
                <a:endParaRPr lang="ru-RU"/>
              </a:p>
            </c:txPr>
            <c:showVal val="1"/>
          </c:dLbls>
          <c:cat>
            <c:strRef>
              <c:f>Лист5!$A$3:$D$21</c:f>
              <c:strCache>
                <c:ptCount val="19"/>
                <c:pt idx="1">
                  <c:v>Работа социальных работников</c:v>
                </c:pt>
                <c:pt idx="2">
                  <c:v>Подбельск</c:v>
                </c:pt>
                <c:pt idx="3">
                  <c:v>Мочалеевка</c:v>
                </c:pt>
                <c:pt idx="5">
                  <c:v>Работа УСЗН</c:v>
                </c:pt>
                <c:pt idx="6">
                  <c:v>Подбельск</c:v>
                </c:pt>
                <c:pt idx="7">
                  <c:v>Мочалеевка</c:v>
                </c:pt>
                <c:pt idx="9">
                  <c:v>Работа ЦСО</c:v>
                </c:pt>
                <c:pt idx="10">
                  <c:v>Подбельск</c:v>
                </c:pt>
                <c:pt idx="11">
                  <c:v>Мочалеевка</c:v>
                </c:pt>
                <c:pt idx="12">
                  <c:v>Савруха</c:v>
                </c:pt>
                <c:pt idx="13">
                  <c:v>Алькино</c:v>
                </c:pt>
                <c:pt idx="15">
                  <c:v>Работа Управления семьи</c:v>
                </c:pt>
                <c:pt idx="16">
                  <c:v>Подбельск</c:v>
                </c:pt>
                <c:pt idx="17">
                  <c:v>Мочалеевка</c:v>
                </c:pt>
                <c:pt idx="18">
                  <c:v>Алькино</c:v>
                </c:pt>
              </c:strCache>
            </c:strRef>
          </c:cat>
          <c:val>
            <c:numRef>
              <c:f>Лист5!$F$3:$F$21</c:f>
              <c:numCache>
                <c:formatCode>General</c:formatCode>
                <c:ptCount val="19"/>
                <c:pt idx="1">
                  <c:v>14</c:v>
                </c:pt>
                <c:pt idx="2">
                  <c:v>28</c:v>
                </c:pt>
                <c:pt idx="3">
                  <c:v>18</c:v>
                </c:pt>
                <c:pt idx="5">
                  <c:v>8</c:v>
                </c:pt>
                <c:pt idx="6">
                  <c:v>29</c:v>
                </c:pt>
                <c:pt idx="7">
                  <c:v>19</c:v>
                </c:pt>
                <c:pt idx="9">
                  <c:v>8</c:v>
                </c:pt>
                <c:pt idx="10">
                  <c:v>23</c:v>
                </c:pt>
                <c:pt idx="11">
                  <c:v>18</c:v>
                </c:pt>
                <c:pt idx="12">
                  <c:v>15</c:v>
                </c:pt>
                <c:pt idx="13">
                  <c:v>14</c:v>
                </c:pt>
                <c:pt idx="15">
                  <c:v>7</c:v>
                </c:pt>
                <c:pt idx="16">
                  <c:v>23</c:v>
                </c:pt>
                <c:pt idx="17">
                  <c:v>17</c:v>
                </c:pt>
                <c:pt idx="18">
                  <c:v>15</c:v>
                </c:pt>
              </c:numCache>
            </c:numRef>
          </c:val>
        </c:ser>
        <c:gapWidth val="55"/>
        <c:gapDepth val="55"/>
        <c:shape val="box"/>
        <c:axId val="78617600"/>
        <c:axId val="78639872"/>
        <c:axId val="0"/>
      </c:bar3DChart>
      <c:catAx>
        <c:axId val="7861760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78639872"/>
        <c:crosses val="autoZero"/>
        <c:auto val="1"/>
        <c:lblAlgn val="ctr"/>
        <c:lblOffset val="100"/>
      </c:catAx>
      <c:valAx>
        <c:axId val="78639872"/>
        <c:scaling>
          <c:orientation val="minMax"/>
        </c:scaling>
        <c:delete val="1"/>
        <c:axPos val="l"/>
        <c:numFmt formatCode="0%" sourceLinked="1"/>
        <c:majorTickMark val="none"/>
        <c:tickLblPos val="nextTo"/>
        <c:crossAx val="786176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5.6479012809813364E-2"/>
          <c:y val="0.23780286656358757"/>
          <c:w val="0.11824262243254736"/>
          <c:h val="0.32144002693844392"/>
        </c:manualLayout>
      </c:layout>
      <c:txPr>
        <a:bodyPr/>
        <a:lstStyle/>
        <a:p>
          <a:pPr>
            <a:defRPr sz="1400" baseline="0"/>
          </a:pPr>
          <a:endParaRPr lang="ru-RU"/>
        </a:p>
      </c:txPr>
    </c:legend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0"/>
  <c:chart>
    <c:plotArea>
      <c:layout/>
      <c:barChart>
        <c:barDir val="col"/>
        <c:grouping val="stacked"/>
        <c:ser>
          <c:idx val="0"/>
          <c:order val="0"/>
          <c:tx>
            <c:strRef>
              <c:f>Лист6!$C$2</c:f>
              <c:strCache>
                <c:ptCount val="1"/>
                <c:pt idx="0">
                  <c:v>хорошо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54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Лист6!$B$3:$B$8</c:f>
              <c:strCache>
                <c:ptCount val="5"/>
                <c:pt idx="0">
                  <c:v>Спорт и молодежная политика</c:v>
                </c:pt>
                <c:pt idx="1">
                  <c:v>Кротково</c:v>
                </c:pt>
                <c:pt idx="2">
                  <c:v>Малый Толкай</c:v>
                </c:pt>
                <c:pt idx="3">
                  <c:v>Красные Ключи</c:v>
                </c:pt>
                <c:pt idx="4">
                  <c:v>Старый Аманак</c:v>
                </c:pt>
              </c:strCache>
            </c:strRef>
          </c:cat>
          <c:val>
            <c:numRef>
              <c:f>Лист6!$C$3:$C$8</c:f>
              <c:numCache>
                <c:formatCode>General</c:formatCode>
                <c:ptCount val="6"/>
                <c:pt idx="0">
                  <c:v>54</c:v>
                </c:pt>
              </c:numCache>
            </c:numRef>
          </c:val>
        </c:ser>
        <c:ser>
          <c:idx val="1"/>
          <c:order val="1"/>
          <c:tx>
            <c:strRef>
              <c:f>Лист6!$D$2</c:f>
              <c:strCache>
                <c:ptCount val="1"/>
                <c:pt idx="0">
                  <c:v>плохо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17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1"/>
              <c:layout>
                <c:manualLayout>
                  <c:x val="-2.9868637260622292E-3"/>
                  <c:y val="-8.333333333333335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51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>
                <c:manualLayout>
                  <c:x val="-4.4801192064474211E-3"/>
                  <c:y val="2.7777777777777796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47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38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33</a:t>
                    </a:r>
                    <a:r>
                      <a:rPr lang="ru-RU"/>
                      <a:t>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300" b="1" i="0" baseline="0"/>
                </a:pPr>
                <a:endParaRPr lang="ru-RU"/>
              </a:p>
            </c:txPr>
            <c:showVal val="1"/>
          </c:dLbls>
          <c:cat>
            <c:strRef>
              <c:f>Лист6!$B$3:$B$8</c:f>
              <c:strCache>
                <c:ptCount val="5"/>
                <c:pt idx="0">
                  <c:v>Спорт и молодежная политика</c:v>
                </c:pt>
                <c:pt idx="1">
                  <c:v>Кротково</c:v>
                </c:pt>
                <c:pt idx="2">
                  <c:v>Малый Толкай</c:v>
                </c:pt>
                <c:pt idx="3">
                  <c:v>Красные Ключи</c:v>
                </c:pt>
                <c:pt idx="4">
                  <c:v>Старый Аманак</c:v>
                </c:pt>
              </c:strCache>
            </c:strRef>
          </c:cat>
          <c:val>
            <c:numRef>
              <c:f>Лист6!$D$3:$D$8</c:f>
              <c:numCache>
                <c:formatCode>General</c:formatCode>
                <c:ptCount val="6"/>
                <c:pt idx="0">
                  <c:v>17</c:v>
                </c:pt>
                <c:pt idx="1">
                  <c:v>51</c:v>
                </c:pt>
                <c:pt idx="2">
                  <c:v>47</c:v>
                </c:pt>
                <c:pt idx="3">
                  <c:v>38</c:v>
                </c:pt>
                <c:pt idx="4">
                  <c:v>33</c:v>
                </c:pt>
              </c:numCache>
            </c:numRef>
          </c:val>
        </c:ser>
        <c:overlap val="100"/>
        <c:axId val="78702464"/>
        <c:axId val="78704000"/>
      </c:barChart>
      <c:catAx>
        <c:axId val="78702464"/>
        <c:scaling>
          <c:orientation val="minMax"/>
        </c:scaling>
        <c:axPos val="b"/>
        <c:tickLblPos val="nextTo"/>
        <c:crossAx val="78704000"/>
        <c:crosses val="autoZero"/>
        <c:auto val="1"/>
        <c:lblAlgn val="ctr"/>
        <c:lblOffset val="100"/>
      </c:catAx>
      <c:valAx>
        <c:axId val="78704000"/>
        <c:scaling>
          <c:orientation val="minMax"/>
        </c:scaling>
        <c:axPos val="l"/>
        <c:majorGridlines/>
        <c:numFmt formatCode="General" sourceLinked="1"/>
        <c:tickLblPos val="nextTo"/>
        <c:crossAx val="787024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2528676970934147"/>
          <c:y val="0.86087270267123261"/>
          <c:w val="0.25092957130358717"/>
          <c:h val="0.12477735541677991"/>
        </c:manualLayout>
      </c:layout>
      <c:txPr>
        <a:bodyPr/>
        <a:lstStyle/>
        <a:p>
          <a:pPr>
            <a:defRPr sz="1300" b="1" i="0" baseline="0"/>
          </a:pPr>
          <a:endParaRPr lang="ru-RU"/>
        </a:p>
      </c:txPr>
    </c:legend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0.4949</cdr:x>
      <cdr:y>0.8898</cdr:y>
    </cdr:from>
    <cdr:to>
      <cdr:x>0.57752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476876" y="783091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5F1297-2EC9-4C82-951F-43207BCF0FAC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47EFEA-C8AE-48EB-B7FE-36A967709D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7CBF-1F6A-48C8-BAF8-697A30B1A696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FB15763-BFB7-4F9F-A5CA-4778B8700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7CBF-1F6A-48C8-BAF8-697A30B1A696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15763-BFB7-4F9F-A5CA-4778B8700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FB15763-BFB7-4F9F-A5CA-4778B8700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7CBF-1F6A-48C8-BAF8-697A30B1A696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7CBF-1F6A-48C8-BAF8-697A30B1A696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FB15763-BFB7-4F9F-A5CA-4778B8700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7CBF-1F6A-48C8-BAF8-697A30B1A696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FB15763-BFB7-4F9F-A5CA-4778B8700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CC47CBF-1F6A-48C8-BAF8-697A30B1A696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15763-BFB7-4F9F-A5CA-4778B8700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7CBF-1F6A-48C8-BAF8-697A30B1A696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FB15763-BFB7-4F9F-A5CA-4778B8700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7CBF-1F6A-48C8-BAF8-697A30B1A696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FB15763-BFB7-4F9F-A5CA-4778B8700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7CBF-1F6A-48C8-BAF8-697A30B1A696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FB15763-BFB7-4F9F-A5CA-4778B87005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FB15763-BFB7-4F9F-A5CA-4778B8700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7CBF-1F6A-48C8-BAF8-697A30B1A696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FB15763-BFB7-4F9F-A5CA-4778B8700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CC47CBF-1F6A-48C8-BAF8-697A30B1A696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CC47CBF-1F6A-48C8-BAF8-697A30B1A696}" type="datetimeFigureOut">
              <a:rPr lang="ru-RU" smtClean="0"/>
              <a:pPr/>
              <a:t>23.03.2014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FB15763-BFB7-4F9F-A5CA-4778B87005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32508252_anke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643182"/>
            <a:ext cx="3548062" cy="3548062"/>
          </a:xfrm>
          <a:prstGeom prst="rect">
            <a:avLst/>
          </a:prstGeom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57620" y="2786058"/>
            <a:ext cx="5000660" cy="1785942"/>
          </a:xfrm>
        </p:spPr>
        <p:txBody>
          <a:bodyPr/>
          <a:lstStyle/>
          <a:p>
            <a:pPr algn="r"/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1147</a:t>
            </a:r>
            <a:r>
              <a:rPr lang="ru-RU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(5%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населения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Итоги анкетирования 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Удовлетворенность услугами в социальной сфере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Удовлетворенность </a:t>
            </a:r>
            <a:r>
              <a:rPr lang="ru-RU" dirty="0" smtClean="0"/>
              <a:t>услугами </a:t>
            </a:r>
            <a:r>
              <a:rPr lang="ru-RU" dirty="0" smtClean="0"/>
              <a:t>спорта и молодежной политики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285721" y="1571612"/>
          <a:ext cx="8358246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Сведения о коррупции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Предоставление государственных и муниципальных услуг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Уровень жизни в </a:t>
            </a:r>
            <a:r>
              <a:rPr lang="ru-RU" dirty="0" err="1" smtClean="0"/>
              <a:t>Похвистневском</a:t>
            </a:r>
            <a:r>
              <a:rPr lang="ru-RU" dirty="0" smtClean="0"/>
              <a:t> районе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Основные приоритетные направления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64305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6600" dirty="0" smtClean="0"/>
              <a:t>СПАСИБО ЗА ВНИМАНИЕ!!</a:t>
            </a:r>
            <a:endParaRPr lang="ru-RU" sz="66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96560072"/>
              </p:ext>
            </p:extLst>
          </p:nvPr>
        </p:nvGraphicFramePr>
        <p:xfrm>
          <a:off x="179512" y="116632"/>
          <a:ext cx="8509743" cy="6485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644612294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643966" cy="61436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4534055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Оценка деятельности Администраций сельских поселений и Администрации района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00034" y="1785926"/>
            <a:ext cx="8229600" cy="4525963"/>
          </a:xfrm>
        </p:spPr>
        <p:txBody>
          <a:bodyPr/>
          <a:lstStyle/>
          <a:p>
            <a:endParaRPr lang="ru-RU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952500" y="1171575"/>
          <a:ext cx="7238999" cy="4514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624420690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Деятельность Администраций сельских поселений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90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745340557"/>
      </p:ext>
    </p:extLst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Качество работы служб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142844" y="1214422"/>
          <a:ext cx="8329642" cy="4829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Удовлетворенность услугами образования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928803"/>
            <a:ext cx="8229600" cy="4000528"/>
          </a:xfrm>
        </p:spPr>
        <p:txBody>
          <a:bodyPr/>
          <a:lstStyle/>
          <a:p>
            <a:endParaRPr lang="ru-RU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14282" y="1381104"/>
          <a:ext cx="8686830" cy="5476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Удовлетворенность услугами здравоохранения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Удовлетворенность услугами культуры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249</TotalTime>
  <Words>259</Words>
  <Application>Microsoft Office PowerPoint</Application>
  <PresentationFormat>Экран (4:3)</PresentationFormat>
  <Paragraphs>126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Официальная</vt:lpstr>
      <vt:lpstr>Итоги анкетирования </vt:lpstr>
      <vt:lpstr>Слайд 2</vt:lpstr>
      <vt:lpstr>Слайд 3</vt:lpstr>
      <vt:lpstr>Оценка деятельности Администраций сельских поселений и Администрации района</vt:lpstr>
      <vt:lpstr>Деятельность Администраций сельских поселений</vt:lpstr>
      <vt:lpstr>Качество работы служб</vt:lpstr>
      <vt:lpstr>Удовлетворенность услугами образования</vt:lpstr>
      <vt:lpstr>Удовлетворенность услугами здравоохранения</vt:lpstr>
      <vt:lpstr>Удовлетворенность услугами культуры</vt:lpstr>
      <vt:lpstr>Удовлетворенность услугами в социальной сфере</vt:lpstr>
      <vt:lpstr>Удовлетворенность услугами спорта и молодежной политики</vt:lpstr>
      <vt:lpstr>Сведения о коррупции</vt:lpstr>
      <vt:lpstr>Предоставление государственных и муниципальных услуг</vt:lpstr>
      <vt:lpstr>Уровень жизни в Похвистневском районе</vt:lpstr>
      <vt:lpstr>Основные приоритетные направления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Дуделякова О А</dc:creator>
  <cp:lastModifiedBy>Николай</cp:lastModifiedBy>
  <cp:revision>38</cp:revision>
  <dcterms:created xsi:type="dcterms:W3CDTF">2014-03-21T10:57:21Z</dcterms:created>
  <dcterms:modified xsi:type="dcterms:W3CDTF">2014-03-23T09:36:27Z</dcterms:modified>
</cp:coreProperties>
</file>